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notesMasterIdLst>
    <p:notesMasterId r:id="rId24"/>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2" d="100"/>
          <a:sy n="62" d="100"/>
        </p:scale>
        <p:origin x="1404"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A376F3D-8AF0-4B03-844E-555363A674DC}" type="datetimeFigureOut">
              <a:rPr lang="ar-IQ" smtClean="0"/>
              <a:t>25/07/1443</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54F7B2D-E7E1-40D7-84B6-B80CD5B35FFD}" type="slidenum">
              <a:rPr lang="ar-IQ" smtClean="0"/>
              <a:t>‹#›</a:t>
            </a:fld>
            <a:endParaRPr lang="ar-IQ"/>
          </a:p>
        </p:txBody>
      </p:sp>
    </p:spTree>
    <p:extLst>
      <p:ext uri="{BB962C8B-B14F-4D97-AF65-F5344CB8AC3E}">
        <p14:creationId xmlns:p14="http://schemas.microsoft.com/office/powerpoint/2010/main" val="356534742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CE630248-E321-4426-A5D9-1FA571F4ECD3}" type="slidenum">
              <a:rPr lang="ar-IQ" smtClean="0">
                <a:solidFill>
                  <a:prstClr val="black"/>
                </a:solidFill>
              </a:rPr>
              <a:pPr/>
              <a:t>2</a:t>
            </a:fld>
            <a:endParaRPr lang="ar-IQ">
              <a:solidFill>
                <a:prstClr val="black"/>
              </a:solidFill>
            </a:endParaRPr>
          </a:p>
        </p:txBody>
      </p:sp>
    </p:spTree>
    <p:extLst>
      <p:ext uri="{BB962C8B-B14F-4D97-AF65-F5344CB8AC3E}">
        <p14:creationId xmlns:p14="http://schemas.microsoft.com/office/powerpoint/2010/main" val="3271315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25/07/1443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25/07/1443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25/07/1443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9" name="عنوان 28"/>
          <p:cNvSpPr>
            <a:spLocks noGrp="1"/>
          </p:cNvSpPr>
          <p:nvPr>
            <p:ph type="ctrTitle"/>
          </p:nvPr>
        </p:nvSpPr>
        <p:spPr>
          <a:xfrm>
            <a:off x="381000" y="4853411"/>
            <a:ext cx="8458200" cy="1222375"/>
          </a:xfrm>
        </p:spPr>
        <p:txBody>
          <a:bodyPr anchor="t"/>
          <a:lstStyle/>
          <a:p>
            <a:r>
              <a:rPr kumimoji="0" lang="ar-SA"/>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1B8ABB09-4A1D-463E-8065-109CC2B7EFAA}" type="datetimeFigureOut">
              <a:rPr lang="ar-SA" smtClean="0">
                <a:solidFill>
                  <a:srgbClr val="F0A22E">
                    <a:shade val="75000"/>
                  </a:srgbClr>
                </a:solidFill>
              </a:rPr>
              <a:pPr/>
              <a:t>25/07/1443</a:t>
            </a:fld>
            <a:endParaRPr lang="ar-SA">
              <a:solidFill>
                <a:srgbClr val="F0A22E">
                  <a:shade val="75000"/>
                </a:srgbClr>
              </a:solidFill>
            </a:endParaRPr>
          </a:p>
        </p:txBody>
      </p:sp>
      <p:sp>
        <p:nvSpPr>
          <p:cNvPr id="2" name="عنصر نائب للتذييل 1"/>
          <p:cNvSpPr>
            <a:spLocks noGrp="1"/>
          </p:cNvSpPr>
          <p:nvPr>
            <p:ph type="ftr" sz="quarter" idx="11"/>
          </p:nvPr>
        </p:nvSpPr>
        <p:spPr/>
        <p:txBody>
          <a:bodyPr/>
          <a:lstStyle/>
          <a:p>
            <a:endParaRPr lang="ar-SA">
              <a:solidFill>
                <a:srgbClr val="F0A22E">
                  <a:shade val="75000"/>
                </a:srgbClr>
              </a:solidFill>
            </a:endParaRPr>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0B34F065-1154-456A-91E3-76DE8E75E17B}" type="slidenum">
              <a:rPr lang="ar-SA" smtClean="0">
                <a:solidFill>
                  <a:srgbClr val="F0A22E">
                    <a:shade val="75000"/>
                  </a:srgbClr>
                </a:solidFill>
              </a:rPr>
              <a:pPr/>
              <a:t>‹#›</a:t>
            </a:fld>
            <a:endParaRPr lang="ar-SA">
              <a:solidFill>
                <a:srgbClr val="F0A22E">
                  <a:shade val="75000"/>
                </a:srgbClr>
              </a:solidFill>
            </a:endParaRPr>
          </a:p>
        </p:txBody>
      </p:sp>
    </p:spTree>
    <p:extLst>
      <p:ext uri="{BB962C8B-B14F-4D97-AF65-F5344CB8AC3E}">
        <p14:creationId xmlns:p14="http://schemas.microsoft.com/office/powerpoint/2010/main" val="3061734018"/>
      </p:ext>
    </p:extLst>
  </p:cSld>
  <p:clrMapOvr>
    <a:masterClrMapping/>
  </p:clrMapOvr>
  <p:transition>
    <p:pull dir="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25" name="عنصر نائب للتاريخ 24"/>
          <p:cNvSpPr>
            <a:spLocks noGrp="1"/>
          </p:cNvSpPr>
          <p:nvPr>
            <p:ph type="dt" sz="half" idx="10"/>
          </p:nvPr>
        </p:nvSpPr>
        <p:spPr/>
        <p:txBody>
          <a:bodyPr/>
          <a:lstStyle/>
          <a:p>
            <a:fld id="{1B8ABB09-4A1D-463E-8065-109CC2B7EFAA}" type="datetimeFigureOut">
              <a:rPr lang="ar-SA" smtClean="0">
                <a:solidFill>
                  <a:srgbClr val="F0A22E">
                    <a:shade val="75000"/>
                  </a:srgbClr>
                </a:solidFill>
              </a:rPr>
              <a:pPr/>
              <a:t>25/07/1443</a:t>
            </a:fld>
            <a:endParaRPr lang="ar-SA">
              <a:solidFill>
                <a:srgbClr val="F0A22E">
                  <a:shade val="75000"/>
                </a:srgbClr>
              </a:solidFill>
            </a:endParaRPr>
          </a:p>
        </p:txBody>
      </p:sp>
      <p:sp>
        <p:nvSpPr>
          <p:cNvPr id="19" name="عنصر نائب للتذييل 18"/>
          <p:cNvSpPr>
            <a:spLocks noGrp="1"/>
          </p:cNvSpPr>
          <p:nvPr>
            <p:ph type="ftr" sz="quarter" idx="11"/>
          </p:nvPr>
        </p:nvSpPr>
        <p:spPr>
          <a:xfrm>
            <a:off x="3581400" y="76200"/>
            <a:ext cx="2895600" cy="288925"/>
          </a:xfrm>
        </p:spPr>
        <p:txBody>
          <a:bodyPr/>
          <a:lstStyle/>
          <a:p>
            <a:endParaRPr lang="ar-SA">
              <a:solidFill>
                <a:srgbClr val="F0A22E">
                  <a:shade val="75000"/>
                </a:srgbClr>
              </a:solidFill>
            </a:endParaRPr>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0B34F065-1154-456A-91E3-76DE8E75E17B}" type="slidenum">
              <a:rPr lang="ar-SA" smtClean="0">
                <a:solidFill>
                  <a:srgbClr val="F0A22E">
                    <a:shade val="75000"/>
                  </a:srgbClr>
                </a:solidFill>
              </a:rPr>
              <a:pPr/>
              <a:t>‹#›</a:t>
            </a:fld>
            <a:endParaRPr lang="ar-SA">
              <a:solidFill>
                <a:srgbClr val="F0A22E">
                  <a:shade val="75000"/>
                </a:srgbClr>
              </a:solidFill>
            </a:endParaRPr>
          </a:p>
        </p:txBody>
      </p:sp>
    </p:spTree>
    <p:extLst>
      <p:ext uri="{BB962C8B-B14F-4D97-AF65-F5344CB8AC3E}">
        <p14:creationId xmlns:p14="http://schemas.microsoft.com/office/powerpoint/2010/main" val="1971175418"/>
      </p:ext>
    </p:extLst>
  </p:cSld>
  <p:clrMapOvr>
    <a:masterClrMapping/>
  </p:clrMapOvr>
  <p:transition>
    <p:pull dir="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a:t>انقر لتحرير أنماط النص الرئيسي</a:t>
            </a:r>
          </a:p>
        </p:txBody>
      </p:sp>
      <p:sp>
        <p:nvSpPr>
          <p:cNvPr id="19" name="عنصر نائب للتاريخ 18"/>
          <p:cNvSpPr>
            <a:spLocks noGrp="1"/>
          </p:cNvSpPr>
          <p:nvPr>
            <p:ph type="dt" sz="half" idx="10"/>
          </p:nvPr>
        </p:nvSpPr>
        <p:spPr/>
        <p:txBody>
          <a:bodyPr/>
          <a:lstStyle/>
          <a:p>
            <a:fld id="{1B8ABB09-4A1D-463E-8065-109CC2B7EFAA}" type="datetimeFigureOut">
              <a:rPr lang="ar-SA" smtClean="0">
                <a:solidFill>
                  <a:srgbClr val="F0A22E">
                    <a:shade val="75000"/>
                  </a:srgbClr>
                </a:solidFill>
              </a:rPr>
              <a:pPr/>
              <a:t>25/07/1443</a:t>
            </a:fld>
            <a:endParaRPr lang="ar-SA">
              <a:solidFill>
                <a:srgbClr val="F0A22E">
                  <a:shade val="75000"/>
                </a:srgbClr>
              </a:solidFill>
            </a:endParaRPr>
          </a:p>
        </p:txBody>
      </p:sp>
      <p:sp>
        <p:nvSpPr>
          <p:cNvPr id="11" name="عنصر نائب للتذييل 10"/>
          <p:cNvSpPr>
            <a:spLocks noGrp="1"/>
          </p:cNvSpPr>
          <p:nvPr>
            <p:ph type="ftr" sz="quarter" idx="11"/>
          </p:nvPr>
        </p:nvSpPr>
        <p:spPr/>
        <p:txBody>
          <a:bodyPr/>
          <a:lstStyle/>
          <a:p>
            <a:endParaRPr lang="ar-SA">
              <a:solidFill>
                <a:srgbClr val="F0A22E">
                  <a:shade val="75000"/>
                </a:srgbClr>
              </a:solidFill>
            </a:endParaRPr>
          </a:p>
        </p:txBody>
      </p:sp>
      <p:sp>
        <p:nvSpPr>
          <p:cNvPr id="16" name="عنصر نائب لرقم الشريحة 15"/>
          <p:cNvSpPr>
            <a:spLocks noGrp="1"/>
          </p:cNvSpPr>
          <p:nvPr>
            <p:ph type="sldNum" sz="quarter" idx="12"/>
          </p:nvPr>
        </p:nvSpPr>
        <p:spPr/>
        <p:txBody>
          <a:bodyPr/>
          <a:lstStyle/>
          <a:p>
            <a:fld id="{0B34F065-1154-456A-91E3-76DE8E75E17B}" type="slidenum">
              <a:rPr lang="ar-SA" smtClean="0">
                <a:solidFill>
                  <a:srgbClr val="F0A22E">
                    <a:shade val="75000"/>
                  </a:srgbClr>
                </a:solidFill>
              </a:rPr>
              <a:pPr/>
              <a:t>‹#›</a:t>
            </a:fld>
            <a:endParaRPr lang="ar-SA">
              <a:solidFill>
                <a:srgbClr val="F0A22E">
                  <a:shade val="75000"/>
                </a:srgbClr>
              </a:solidFill>
            </a:endParaRPr>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a:t>انقر لتحرير نمط العنوان الرئيسي</a:t>
            </a:r>
            <a:endParaRPr kumimoji="0" lang="en-US"/>
          </a:p>
        </p:txBody>
      </p:sp>
    </p:spTree>
    <p:extLst>
      <p:ext uri="{BB962C8B-B14F-4D97-AF65-F5344CB8AC3E}">
        <p14:creationId xmlns:p14="http://schemas.microsoft.com/office/powerpoint/2010/main" val="262265438"/>
      </p:ext>
    </p:extLst>
  </p:cSld>
  <p:clrMapOvr>
    <a:overrideClrMapping bg1="dk1" tx1="lt1" bg2="dk2" tx2="lt2" accent1="accent1" accent2="accent2" accent3="accent3" accent4="accent4" accent5="accent5" accent6="accent6" hlink="hlink" folHlink="folHlink"/>
  </p:clrMapOvr>
  <p:transition>
    <p:pull dir="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21" name="عنصر نائب للتاريخ 20"/>
          <p:cNvSpPr>
            <a:spLocks noGrp="1"/>
          </p:cNvSpPr>
          <p:nvPr>
            <p:ph type="dt" sz="half" idx="10"/>
          </p:nvPr>
        </p:nvSpPr>
        <p:spPr/>
        <p:txBody>
          <a:bodyPr/>
          <a:lstStyle/>
          <a:p>
            <a:fld id="{1B8ABB09-4A1D-463E-8065-109CC2B7EFAA}" type="datetimeFigureOut">
              <a:rPr lang="ar-SA" smtClean="0">
                <a:solidFill>
                  <a:srgbClr val="F0A22E">
                    <a:shade val="75000"/>
                  </a:srgbClr>
                </a:solidFill>
              </a:rPr>
              <a:pPr/>
              <a:t>25/07/1443</a:t>
            </a:fld>
            <a:endParaRPr lang="ar-SA">
              <a:solidFill>
                <a:srgbClr val="F0A22E">
                  <a:shade val="75000"/>
                </a:srgbClr>
              </a:solidFill>
            </a:endParaRPr>
          </a:p>
        </p:txBody>
      </p:sp>
      <p:sp>
        <p:nvSpPr>
          <p:cNvPr id="10" name="عنصر نائب للتذييل 9"/>
          <p:cNvSpPr>
            <a:spLocks noGrp="1"/>
          </p:cNvSpPr>
          <p:nvPr>
            <p:ph type="ftr" sz="quarter" idx="11"/>
          </p:nvPr>
        </p:nvSpPr>
        <p:spPr/>
        <p:txBody>
          <a:bodyPr/>
          <a:lstStyle/>
          <a:p>
            <a:endParaRPr lang="ar-SA">
              <a:solidFill>
                <a:srgbClr val="F0A22E">
                  <a:shade val="75000"/>
                </a:srgbClr>
              </a:solidFill>
            </a:endParaRPr>
          </a:p>
        </p:txBody>
      </p:sp>
      <p:sp>
        <p:nvSpPr>
          <p:cNvPr id="31" name="عنصر نائب لرقم الشريحة 30"/>
          <p:cNvSpPr>
            <a:spLocks noGrp="1"/>
          </p:cNvSpPr>
          <p:nvPr>
            <p:ph type="sldNum" sz="quarter" idx="12"/>
          </p:nvPr>
        </p:nvSpPr>
        <p:spPr/>
        <p:txBody>
          <a:bodyPr/>
          <a:lstStyle/>
          <a:p>
            <a:fld id="{0B34F065-1154-456A-91E3-76DE8E75E17B}" type="slidenum">
              <a:rPr lang="ar-SA" smtClean="0">
                <a:solidFill>
                  <a:srgbClr val="F0A22E">
                    <a:shade val="75000"/>
                  </a:srgbClr>
                </a:solidFill>
              </a:rPr>
              <a:pPr/>
              <a:t>‹#›</a:t>
            </a:fld>
            <a:endParaRPr lang="ar-SA">
              <a:solidFill>
                <a:srgbClr val="F0A22E">
                  <a:shade val="75000"/>
                </a:srgbClr>
              </a:solidFill>
            </a:endParaRPr>
          </a:p>
        </p:txBody>
      </p:sp>
    </p:spTree>
    <p:extLst>
      <p:ext uri="{BB962C8B-B14F-4D97-AF65-F5344CB8AC3E}">
        <p14:creationId xmlns:p14="http://schemas.microsoft.com/office/powerpoint/2010/main" val="220537288"/>
      </p:ext>
    </p:extLst>
  </p:cSld>
  <p:clrMapOvr>
    <a:masterClrMapping/>
  </p:clrMapOvr>
  <p:transition>
    <p:pull dir="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0" name="عنصر نائب للتاريخ 9"/>
          <p:cNvSpPr>
            <a:spLocks noGrp="1"/>
          </p:cNvSpPr>
          <p:nvPr>
            <p:ph type="dt" sz="half" idx="10"/>
          </p:nvPr>
        </p:nvSpPr>
        <p:spPr/>
        <p:txBody>
          <a:bodyPr/>
          <a:lstStyle/>
          <a:p>
            <a:fld id="{1B8ABB09-4A1D-463E-8065-109CC2B7EFAA}" type="datetimeFigureOut">
              <a:rPr lang="ar-SA" smtClean="0">
                <a:solidFill>
                  <a:srgbClr val="F0A22E">
                    <a:shade val="75000"/>
                  </a:srgbClr>
                </a:solidFill>
              </a:rPr>
              <a:pPr/>
              <a:t>25/07/1443</a:t>
            </a:fld>
            <a:endParaRPr lang="ar-SA">
              <a:solidFill>
                <a:srgbClr val="F0A22E">
                  <a:shade val="75000"/>
                </a:srgbClr>
              </a:solidFill>
            </a:endParaRPr>
          </a:p>
        </p:txBody>
      </p:sp>
      <p:sp>
        <p:nvSpPr>
          <p:cNvPr id="6" name="عنصر نائب للتذييل 5"/>
          <p:cNvSpPr>
            <a:spLocks noGrp="1"/>
          </p:cNvSpPr>
          <p:nvPr>
            <p:ph type="ftr" sz="quarter" idx="11"/>
          </p:nvPr>
        </p:nvSpPr>
        <p:spPr/>
        <p:txBody>
          <a:bodyPr/>
          <a:lstStyle/>
          <a:p>
            <a:endParaRPr lang="ar-SA">
              <a:solidFill>
                <a:srgbClr val="F0A22E">
                  <a:shade val="75000"/>
                </a:srgbClr>
              </a:solidFill>
            </a:endParaRPr>
          </a:p>
        </p:txBody>
      </p:sp>
      <p:sp>
        <p:nvSpPr>
          <p:cNvPr id="7" name="عنصر نائب لرقم الشريحة 6"/>
          <p:cNvSpPr>
            <a:spLocks noGrp="1"/>
          </p:cNvSpPr>
          <p:nvPr>
            <p:ph type="sldNum" sz="quarter" idx="12"/>
          </p:nvPr>
        </p:nvSpPr>
        <p:spPr>
          <a:xfrm>
            <a:off x="8229600" y="6477000"/>
            <a:ext cx="762000" cy="246888"/>
          </a:xfrm>
        </p:spPr>
        <p:txBody>
          <a:bodyPr/>
          <a:lstStyle/>
          <a:p>
            <a:fld id="{0B34F065-1154-456A-91E3-76DE8E75E17B}" type="slidenum">
              <a:rPr lang="ar-SA" smtClean="0">
                <a:solidFill>
                  <a:srgbClr val="F0A22E">
                    <a:shade val="75000"/>
                  </a:srgbClr>
                </a:solidFill>
              </a:rPr>
              <a:pPr/>
              <a:t>‹#›</a:t>
            </a:fld>
            <a:endParaRPr lang="ar-SA">
              <a:solidFill>
                <a:srgbClr val="F0A22E">
                  <a:shade val="75000"/>
                </a:srgbClr>
              </a:solidFill>
            </a:endParaRPr>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637187706"/>
      </p:ext>
    </p:extLst>
  </p:cSld>
  <p:clrMapOvr>
    <a:masterClrMapping/>
  </p:clrMapOvr>
  <p:transition>
    <p:pull dir="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1B8ABB09-4A1D-463E-8065-109CC2B7EFAA}" type="datetimeFigureOut">
              <a:rPr lang="ar-SA" smtClean="0">
                <a:solidFill>
                  <a:srgbClr val="F0A22E">
                    <a:shade val="75000"/>
                  </a:srgbClr>
                </a:solidFill>
              </a:rPr>
              <a:pPr/>
              <a:t>25/07/1443</a:t>
            </a:fld>
            <a:endParaRPr lang="ar-SA">
              <a:solidFill>
                <a:srgbClr val="F0A22E">
                  <a:shade val="75000"/>
                </a:srgbClr>
              </a:solidFill>
            </a:endParaRPr>
          </a:p>
        </p:txBody>
      </p:sp>
      <p:sp>
        <p:nvSpPr>
          <p:cNvPr id="21" name="عنصر نائب للتذييل 20"/>
          <p:cNvSpPr>
            <a:spLocks noGrp="1"/>
          </p:cNvSpPr>
          <p:nvPr>
            <p:ph type="ftr" sz="quarter" idx="11"/>
          </p:nvPr>
        </p:nvSpPr>
        <p:spPr/>
        <p:txBody>
          <a:bodyPr/>
          <a:lstStyle/>
          <a:p>
            <a:endParaRPr lang="ar-SA">
              <a:solidFill>
                <a:srgbClr val="F0A22E">
                  <a:shade val="75000"/>
                </a:srgb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srgbClr val="F0A22E">
                    <a:shade val="75000"/>
                  </a:srgbClr>
                </a:solidFill>
              </a:rPr>
              <a:pPr/>
              <a:t>‹#›</a:t>
            </a:fld>
            <a:endParaRPr lang="ar-SA">
              <a:solidFill>
                <a:srgbClr val="F0A22E">
                  <a:shade val="75000"/>
                </a:srgbClr>
              </a:solidFill>
            </a:endParaRPr>
          </a:p>
        </p:txBody>
      </p:sp>
    </p:spTree>
    <p:extLst>
      <p:ext uri="{BB962C8B-B14F-4D97-AF65-F5344CB8AC3E}">
        <p14:creationId xmlns:p14="http://schemas.microsoft.com/office/powerpoint/2010/main" val="4014812140"/>
      </p:ext>
    </p:extLst>
  </p:cSld>
  <p:clrMapOvr>
    <a:masterClrMapping/>
  </p:clrMapOvr>
  <p:transition>
    <p:pull dir="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1B8ABB09-4A1D-463E-8065-109CC2B7EFAA}" type="datetimeFigureOut">
              <a:rPr lang="ar-SA" smtClean="0">
                <a:solidFill>
                  <a:srgbClr val="F0A22E">
                    <a:shade val="75000"/>
                  </a:srgbClr>
                </a:solidFill>
              </a:rPr>
              <a:pPr/>
              <a:t>25/07/1443</a:t>
            </a:fld>
            <a:endParaRPr lang="ar-SA">
              <a:solidFill>
                <a:srgbClr val="F0A22E">
                  <a:shade val="75000"/>
                </a:srgbClr>
              </a:solidFill>
            </a:endParaRPr>
          </a:p>
        </p:txBody>
      </p:sp>
      <p:sp>
        <p:nvSpPr>
          <p:cNvPr id="24" name="عنصر نائب للتذييل 23"/>
          <p:cNvSpPr>
            <a:spLocks noGrp="1"/>
          </p:cNvSpPr>
          <p:nvPr>
            <p:ph type="ftr" sz="quarter" idx="11"/>
          </p:nvPr>
        </p:nvSpPr>
        <p:spPr/>
        <p:txBody>
          <a:bodyPr/>
          <a:lstStyle/>
          <a:p>
            <a:endParaRPr lang="ar-SA">
              <a:solidFill>
                <a:srgbClr val="F0A22E">
                  <a:shade val="75000"/>
                </a:srgb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srgbClr val="F0A22E">
                    <a:shade val="75000"/>
                  </a:srgbClr>
                </a:solidFill>
              </a:rPr>
              <a:pPr/>
              <a:t>‹#›</a:t>
            </a:fld>
            <a:endParaRPr lang="ar-SA">
              <a:solidFill>
                <a:srgbClr val="F0A22E">
                  <a:shade val="75000"/>
                </a:srgbClr>
              </a:solidFill>
            </a:endParaRPr>
          </a:p>
        </p:txBody>
      </p:sp>
    </p:spTree>
    <p:extLst>
      <p:ext uri="{BB962C8B-B14F-4D97-AF65-F5344CB8AC3E}">
        <p14:creationId xmlns:p14="http://schemas.microsoft.com/office/powerpoint/2010/main" val="264641184"/>
      </p:ext>
    </p:extLst>
  </p:cSld>
  <p:clrMapOvr>
    <a:masterClrMapping/>
  </p:clrMapOvr>
  <p:transition>
    <p:pull dir="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25" name="عنصر نائب للتاريخ 24"/>
          <p:cNvSpPr>
            <a:spLocks noGrp="1"/>
          </p:cNvSpPr>
          <p:nvPr>
            <p:ph type="dt" sz="half" idx="10"/>
          </p:nvPr>
        </p:nvSpPr>
        <p:spPr/>
        <p:txBody>
          <a:bodyPr/>
          <a:lstStyle/>
          <a:p>
            <a:fld id="{1B8ABB09-4A1D-463E-8065-109CC2B7EFAA}" type="datetimeFigureOut">
              <a:rPr lang="ar-SA" smtClean="0">
                <a:solidFill>
                  <a:srgbClr val="F0A22E">
                    <a:shade val="75000"/>
                  </a:srgbClr>
                </a:solidFill>
              </a:rPr>
              <a:pPr/>
              <a:t>25/07/1443</a:t>
            </a:fld>
            <a:endParaRPr lang="ar-SA">
              <a:solidFill>
                <a:srgbClr val="F0A22E">
                  <a:shade val="75000"/>
                </a:srgbClr>
              </a:solidFill>
            </a:endParaRPr>
          </a:p>
        </p:txBody>
      </p:sp>
      <p:sp>
        <p:nvSpPr>
          <p:cNvPr id="29" name="عنصر نائب للتذييل 28"/>
          <p:cNvSpPr>
            <a:spLocks noGrp="1"/>
          </p:cNvSpPr>
          <p:nvPr>
            <p:ph type="ftr" sz="quarter" idx="11"/>
          </p:nvPr>
        </p:nvSpPr>
        <p:spPr/>
        <p:txBody>
          <a:bodyPr/>
          <a:lstStyle/>
          <a:p>
            <a:endParaRPr lang="ar-SA">
              <a:solidFill>
                <a:srgbClr val="F0A22E">
                  <a:shade val="75000"/>
                </a:srgb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srgbClr val="F0A22E">
                    <a:shade val="75000"/>
                  </a:srgbClr>
                </a:solidFill>
              </a:rPr>
              <a:pPr/>
              <a:t>‹#›</a:t>
            </a:fld>
            <a:endParaRPr lang="ar-SA">
              <a:solidFill>
                <a:srgbClr val="F0A22E">
                  <a:shade val="75000"/>
                </a:srgbClr>
              </a:solidFill>
            </a:endParaRPr>
          </a:p>
        </p:txBody>
      </p:sp>
    </p:spTree>
    <p:extLst>
      <p:ext uri="{BB962C8B-B14F-4D97-AF65-F5344CB8AC3E}">
        <p14:creationId xmlns:p14="http://schemas.microsoft.com/office/powerpoint/2010/main" val="3813109630"/>
      </p:ext>
    </p:extLst>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25/07/1443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a:t>انقر فوق الرمز لإضافة صورة</a:t>
            </a:r>
            <a:endParaRPr kumimoji="0" lang="en-US" dirty="0"/>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srgbClr val="F0A22E">
                    <a:shade val="75000"/>
                  </a:srgbClr>
                </a:solidFill>
              </a:rPr>
              <a:pPr/>
              <a:t>25/07/1443</a:t>
            </a:fld>
            <a:endParaRPr lang="ar-SA">
              <a:solidFill>
                <a:srgbClr val="F0A22E">
                  <a:shade val="75000"/>
                </a:srgbClr>
              </a:solidFill>
            </a:endParaRPr>
          </a:p>
        </p:txBody>
      </p:sp>
      <p:sp>
        <p:nvSpPr>
          <p:cNvPr id="5" name="عنصر نائب للتذييل 4"/>
          <p:cNvSpPr>
            <a:spLocks noGrp="1"/>
          </p:cNvSpPr>
          <p:nvPr>
            <p:ph type="ftr" sz="quarter" idx="11"/>
          </p:nvPr>
        </p:nvSpPr>
        <p:spPr/>
        <p:txBody>
          <a:bodyPr/>
          <a:lstStyle/>
          <a:p>
            <a:endParaRPr lang="ar-SA">
              <a:solidFill>
                <a:srgbClr val="F0A22E">
                  <a:shade val="75000"/>
                </a:srgbClr>
              </a:solidFill>
            </a:endParaRPr>
          </a:p>
        </p:txBody>
      </p:sp>
      <p:sp>
        <p:nvSpPr>
          <p:cNvPr id="31" name="عنصر نائب لرقم الشريحة 30"/>
          <p:cNvSpPr>
            <a:spLocks noGrp="1"/>
          </p:cNvSpPr>
          <p:nvPr>
            <p:ph type="sldNum" sz="quarter" idx="12"/>
          </p:nvPr>
        </p:nvSpPr>
        <p:spPr/>
        <p:txBody>
          <a:bodyPr/>
          <a:lstStyle/>
          <a:p>
            <a:fld id="{0B34F065-1154-456A-91E3-76DE8E75E17B}" type="slidenum">
              <a:rPr lang="ar-SA" smtClean="0">
                <a:solidFill>
                  <a:srgbClr val="F0A22E">
                    <a:shade val="75000"/>
                  </a:srgbClr>
                </a:solidFill>
              </a:rPr>
              <a:pPr/>
              <a:t>‹#›</a:t>
            </a:fld>
            <a:endParaRPr lang="ar-SA">
              <a:solidFill>
                <a:srgbClr val="F0A22E">
                  <a:shade val="75000"/>
                </a:srgbClr>
              </a:solidFill>
            </a:endParaRPr>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a:t>انقر لتحرير أنماط النص الرئيسي</a:t>
            </a:r>
          </a:p>
        </p:txBody>
      </p:sp>
    </p:spTree>
    <p:extLst>
      <p:ext uri="{BB962C8B-B14F-4D97-AF65-F5344CB8AC3E}">
        <p14:creationId xmlns:p14="http://schemas.microsoft.com/office/powerpoint/2010/main" val="761113329"/>
      </p:ext>
    </p:extLst>
  </p:cSld>
  <p:clrMapOvr>
    <a:masterClrMapping/>
  </p:clrMapOvr>
  <p:transition>
    <p:pull dir="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F0A22E">
                    <a:shade val="75000"/>
                  </a:srgbClr>
                </a:solidFill>
              </a:rPr>
              <a:pPr/>
              <a:t>25/07/1443</a:t>
            </a:fld>
            <a:endParaRPr lang="ar-SA">
              <a:solidFill>
                <a:srgbClr val="F0A22E">
                  <a:shade val="75000"/>
                </a:srgbClr>
              </a:solidFill>
            </a:endParaRPr>
          </a:p>
        </p:txBody>
      </p:sp>
      <p:sp>
        <p:nvSpPr>
          <p:cNvPr id="5" name="عنصر نائب للتذييل 4"/>
          <p:cNvSpPr>
            <a:spLocks noGrp="1"/>
          </p:cNvSpPr>
          <p:nvPr>
            <p:ph type="ftr" sz="quarter" idx="11"/>
          </p:nvPr>
        </p:nvSpPr>
        <p:spPr/>
        <p:txBody>
          <a:bodyPr/>
          <a:lstStyle/>
          <a:p>
            <a:endParaRPr lang="ar-SA">
              <a:solidFill>
                <a:srgbClr val="F0A22E">
                  <a:shade val="75000"/>
                </a:srgb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srgbClr val="F0A22E">
                    <a:shade val="75000"/>
                  </a:srgbClr>
                </a:solidFill>
              </a:rPr>
              <a:pPr/>
              <a:t>‹#›</a:t>
            </a:fld>
            <a:endParaRPr lang="ar-SA">
              <a:solidFill>
                <a:srgbClr val="F0A22E">
                  <a:shade val="75000"/>
                </a:srgbClr>
              </a:solidFill>
            </a:endParaRPr>
          </a:p>
        </p:txBody>
      </p:sp>
    </p:spTree>
    <p:extLst>
      <p:ext uri="{BB962C8B-B14F-4D97-AF65-F5344CB8AC3E}">
        <p14:creationId xmlns:p14="http://schemas.microsoft.com/office/powerpoint/2010/main" val="1509671179"/>
      </p:ext>
    </p:extLst>
  </p:cSld>
  <p:clrMapOvr>
    <a:masterClrMapping/>
  </p:clrMapOvr>
  <p:transition>
    <p:pull dir="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F0A22E">
                    <a:shade val="75000"/>
                  </a:srgbClr>
                </a:solidFill>
              </a:rPr>
              <a:pPr/>
              <a:t>25/07/1443</a:t>
            </a:fld>
            <a:endParaRPr lang="ar-SA">
              <a:solidFill>
                <a:srgbClr val="F0A22E">
                  <a:shade val="75000"/>
                </a:srgbClr>
              </a:solidFill>
            </a:endParaRPr>
          </a:p>
        </p:txBody>
      </p:sp>
      <p:sp>
        <p:nvSpPr>
          <p:cNvPr id="5" name="عنصر نائب للتذييل 4"/>
          <p:cNvSpPr>
            <a:spLocks noGrp="1"/>
          </p:cNvSpPr>
          <p:nvPr>
            <p:ph type="ftr" sz="quarter" idx="11"/>
          </p:nvPr>
        </p:nvSpPr>
        <p:spPr/>
        <p:txBody>
          <a:bodyPr/>
          <a:lstStyle/>
          <a:p>
            <a:endParaRPr lang="ar-SA">
              <a:solidFill>
                <a:srgbClr val="F0A22E">
                  <a:shade val="75000"/>
                </a:srgb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srgbClr val="F0A22E">
                    <a:shade val="75000"/>
                  </a:srgbClr>
                </a:solidFill>
              </a:rPr>
              <a:pPr/>
              <a:t>‹#›</a:t>
            </a:fld>
            <a:endParaRPr lang="ar-SA">
              <a:solidFill>
                <a:srgbClr val="F0A22E">
                  <a:shade val="75000"/>
                </a:srgbClr>
              </a:solidFill>
            </a:endParaRPr>
          </a:p>
        </p:txBody>
      </p:sp>
    </p:spTree>
    <p:extLst>
      <p:ext uri="{BB962C8B-B14F-4D97-AF65-F5344CB8AC3E}">
        <p14:creationId xmlns:p14="http://schemas.microsoft.com/office/powerpoint/2010/main" val="154069772"/>
      </p:ext>
    </p:extLst>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25/07/1443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25/07/1443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25/07/1443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25/07/1443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25/07/1443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25/07/1443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25/07/1443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25/07/1443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B8ABB09-4A1D-463E-8065-109CC2B7EFAA}" type="datetimeFigureOut">
              <a:rPr lang="ar-SA" smtClean="0">
                <a:solidFill>
                  <a:srgbClr val="F0A22E">
                    <a:shade val="75000"/>
                  </a:srgbClr>
                </a:solidFill>
              </a:rPr>
              <a:pPr/>
              <a:t>25/07/1443</a:t>
            </a:fld>
            <a:endParaRPr lang="ar-SA">
              <a:solidFill>
                <a:srgbClr val="F0A22E">
                  <a:shade val="75000"/>
                </a:srgbClr>
              </a:solidFill>
            </a:endParaRPr>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SA">
              <a:solidFill>
                <a:srgbClr val="F0A22E">
                  <a:shade val="75000"/>
                </a:srgbClr>
              </a:solidFill>
            </a:endParaRPr>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0B34F065-1154-456A-91E3-76DE8E75E17B}" type="slidenum">
              <a:rPr lang="ar-SA" smtClean="0">
                <a:solidFill>
                  <a:srgbClr val="F0A22E">
                    <a:shade val="75000"/>
                  </a:srgbClr>
                </a:solidFill>
              </a:rPr>
              <a:pPr/>
              <a:t>‹#›</a:t>
            </a:fld>
            <a:endParaRPr lang="ar-SA">
              <a:solidFill>
                <a:srgbClr val="F0A22E">
                  <a:shade val="75000"/>
                </a:srgbClr>
              </a:solidFill>
            </a:endParaRPr>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27471226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pull dir="rd"/>
  </p:transition>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 Id="rId5" Type="http://schemas.microsoft.com/office/2007/relationships/hdphoto" Target="../media/hdphoto1.wdp"/><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idx="1"/>
          </p:nvPr>
        </p:nvSpPr>
        <p:spPr bwMode="auto">
          <a:xfrm>
            <a:off x="215900" y="984250"/>
            <a:ext cx="8610600" cy="5465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indent="0" algn="ctr">
              <a:lnSpc>
                <a:spcPct val="115000"/>
              </a:lnSpc>
              <a:spcAft>
                <a:spcPts val="1000"/>
              </a:spcAft>
              <a:buNone/>
            </a:pPr>
            <a:r>
              <a:rPr lang="en-US" sz="2800" b="1" dirty="0">
                <a:solidFill>
                  <a:srgbClr val="170B1B"/>
                </a:solidFill>
                <a:latin typeface="Franklin Gothic Heavy" pitchFamily="34" charset="0"/>
                <a:ea typeface="Calibri" pitchFamily="34" charset="0"/>
                <a:cs typeface="Times New Roman" pitchFamily="18" charset="0"/>
              </a:rPr>
              <a:t>    Physiology (code) _ year 2</a:t>
            </a:r>
          </a:p>
        </p:txBody>
      </p:sp>
      <p:pic>
        <p:nvPicPr>
          <p:cNvPr id="5" name="صورة 1" descr="C:\Users\haithemjwad\Desktop\شعار جامعة البصرة.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900" y="228600"/>
            <a:ext cx="1536700"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C:\Users\HP\Desktop\fifth_copy_400x40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182563"/>
            <a:ext cx="1557338" cy="155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مستطيل 1"/>
          <p:cNvSpPr/>
          <p:nvPr/>
        </p:nvSpPr>
        <p:spPr>
          <a:xfrm>
            <a:off x="3733800" y="2590800"/>
            <a:ext cx="5029200" cy="3195747"/>
          </a:xfrm>
          <a:prstGeom prst="rect">
            <a:avLst/>
          </a:prstGeom>
        </p:spPr>
        <p:txBody>
          <a:bodyPr wrap="square">
            <a:spAutoFit/>
          </a:bodyPr>
          <a:lstStyle/>
          <a:p>
            <a:pPr algn="ctr" rtl="0">
              <a:spcAft>
                <a:spcPts val="1000"/>
              </a:spcAft>
            </a:pPr>
            <a:r>
              <a:rPr lang="en-US" sz="2800" b="1" dirty="0">
                <a:solidFill>
                  <a:srgbClr val="170B1B"/>
                </a:solidFill>
                <a:latin typeface="Franklin Gothic Heavy" pitchFamily="34" charset="0"/>
                <a:ea typeface="Calibri" pitchFamily="34" charset="0"/>
                <a:cs typeface="Times New Roman" pitchFamily="18" charset="0"/>
              </a:rPr>
              <a:t>Gastrointestinal Tract (GIT)</a:t>
            </a:r>
          </a:p>
          <a:p>
            <a:pPr algn="ctr" rtl="0">
              <a:spcAft>
                <a:spcPts val="1000"/>
              </a:spcAft>
            </a:pPr>
            <a:r>
              <a:rPr lang="en-US" sz="2800" b="1" dirty="0">
                <a:solidFill>
                  <a:srgbClr val="170B1B"/>
                </a:solidFill>
                <a:latin typeface="Franklin Gothic Heavy" pitchFamily="34" charset="0"/>
                <a:ea typeface="Calibri" pitchFamily="34" charset="0"/>
                <a:cs typeface="Times New Roman" pitchFamily="18" charset="0"/>
              </a:rPr>
              <a:t>Lecture 1 (Introduction)</a:t>
            </a:r>
          </a:p>
          <a:p>
            <a:pPr algn="ctr" rtl="0">
              <a:spcAft>
                <a:spcPts val="1000"/>
              </a:spcAft>
            </a:pPr>
            <a:r>
              <a:rPr lang="en-US" sz="2800" b="1" dirty="0">
                <a:solidFill>
                  <a:srgbClr val="FF0000"/>
                </a:solidFill>
                <a:latin typeface="Franklin Gothic Heavy" pitchFamily="34" charset="0"/>
                <a:ea typeface="Calibri" pitchFamily="34" charset="0"/>
                <a:cs typeface="Times New Roman" pitchFamily="18" charset="0"/>
              </a:rPr>
              <a:t>Dr. Muntadher Abdulkareem</a:t>
            </a:r>
          </a:p>
          <a:p>
            <a:pPr algn="ctr" rtl="0">
              <a:spcAft>
                <a:spcPts val="1000"/>
              </a:spcAft>
            </a:pPr>
            <a:r>
              <a:rPr lang="en-US" sz="2000" b="1" dirty="0">
                <a:solidFill>
                  <a:srgbClr val="170B1B"/>
                </a:solidFill>
                <a:latin typeface="Franklin Gothic Heavy" pitchFamily="34" charset="0"/>
                <a:ea typeface="Calibri" pitchFamily="34" charset="0"/>
                <a:cs typeface="Times New Roman" pitchFamily="18" charset="0"/>
              </a:rPr>
              <a:t>M.B.Ch.B,CABM,FIBMS,FIBMS(GE.&amp;HEP.)</a:t>
            </a:r>
            <a:endParaRPr lang="en-US" sz="2800" b="1" dirty="0">
              <a:solidFill>
                <a:srgbClr val="170B1B"/>
              </a:solidFill>
              <a:latin typeface="Franklin Gothic Heavy" pitchFamily="34" charset="0"/>
              <a:ea typeface="Calibri" pitchFamily="34" charset="0"/>
              <a:cs typeface="Times New Roman" pitchFamily="18" charset="0"/>
            </a:endParaRPr>
          </a:p>
          <a:p>
            <a:pPr algn="ctr" rtl="0">
              <a:spcAft>
                <a:spcPts val="1000"/>
              </a:spcAft>
            </a:pPr>
            <a:r>
              <a:rPr lang="en-US" sz="2800" b="1" dirty="0">
                <a:solidFill>
                  <a:srgbClr val="170B1B"/>
                </a:solidFill>
                <a:latin typeface="Franklin Gothic Heavy" pitchFamily="34" charset="0"/>
                <a:ea typeface="Calibri" pitchFamily="34" charset="0"/>
                <a:cs typeface="Times New Roman" pitchFamily="18" charset="0"/>
              </a:rPr>
              <a:t>College of Medicine</a:t>
            </a:r>
          </a:p>
          <a:p>
            <a:pPr algn="ctr" rtl="0"/>
            <a:r>
              <a:rPr lang="en-US" sz="2800" b="1" dirty="0">
                <a:solidFill>
                  <a:srgbClr val="170B1B"/>
                </a:solidFill>
                <a:latin typeface="Franklin Gothic Heavy" pitchFamily="34" charset="0"/>
                <a:ea typeface="Calibri" pitchFamily="34" charset="0"/>
                <a:cs typeface="Times New Roman" pitchFamily="18" charset="0"/>
              </a:rPr>
              <a:t>University of </a:t>
            </a:r>
            <a:r>
              <a:rPr lang="en-US" sz="2800" b="1" dirty="0" err="1">
                <a:solidFill>
                  <a:srgbClr val="170B1B"/>
                </a:solidFill>
                <a:latin typeface="Franklin Gothic Heavy" pitchFamily="34" charset="0"/>
                <a:ea typeface="Calibri" pitchFamily="34" charset="0"/>
                <a:cs typeface="Times New Roman" pitchFamily="18" charset="0"/>
              </a:rPr>
              <a:t>Basrah</a:t>
            </a:r>
            <a:endParaRPr lang="en-US" sz="2800" b="1" dirty="0">
              <a:solidFill>
                <a:srgbClr val="170B1B"/>
              </a:solidFill>
              <a:latin typeface="Franklin Gothic Heavy" pitchFamily="34" charset="0"/>
              <a:ea typeface="Calibri" pitchFamily="34" charset="0"/>
              <a:cs typeface="Times New Roman" pitchFamily="18" charset="0"/>
            </a:endParaRPr>
          </a:p>
        </p:txBody>
      </p:sp>
      <p:pic>
        <p:nvPicPr>
          <p:cNvPr id="1026" name="Picture 2"/>
          <p:cNvPicPr>
            <a:picLocks noChangeAspect="1" noChangeArrowheads="1"/>
          </p:cNvPicPr>
          <p:nvPr/>
        </p:nvPicPr>
        <p:blipFill>
          <a:blip r:embed="rId4">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723900" y="2059478"/>
            <a:ext cx="3009900" cy="438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364003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0" y="642918"/>
            <a:ext cx="9144000"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indent="-457200" algn="justLow" rtl="0" fontAlgn="base">
              <a:spcBef>
                <a:spcPct val="0"/>
              </a:spcBef>
              <a:spcAft>
                <a:spcPct val="0"/>
              </a:spcAft>
              <a:tabLst>
                <a:tab pos="1143000" algn="l"/>
              </a:tabLst>
            </a:pPr>
            <a:r>
              <a:rPr lang="en-US" sz="2400" b="1" u="sng" dirty="0">
                <a:solidFill>
                  <a:prstClr val="black"/>
                </a:solidFill>
                <a:latin typeface="Times New Roman" pitchFamily="18" charset="0"/>
                <a:ea typeface="Calibri" pitchFamily="34" charset="0"/>
                <a:cs typeface="Times New Roman" pitchFamily="18" charset="0"/>
              </a:rPr>
              <a:t>2. Sympathetic </a:t>
            </a:r>
            <a:r>
              <a:rPr lang="en-US" sz="2400" b="1" dirty="0">
                <a:solidFill>
                  <a:prstClr val="black"/>
                </a:solidFill>
                <a:latin typeface="Times New Roman" pitchFamily="18" charset="0"/>
                <a:ea typeface="Calibri" pitchFamily="34" charset="0"/>
                <a:cs typeface="Times New Roman" pitchFamily="18" charset="0"/>
              </a:rPr>
              <a:t>: The fibers originate in the spinal cord between the segmentsT8 and L2. Stimulation of the sympathetic nervous system inhibits activity in the GIT, causing sphincters to contract, they inhibit the secretion of acetylcholine, inhibit the motility and secretion, so they are inhibitory the GIT</a:t>
            </a:r>
          </a:p>
          <a:p>
            <a:pPr algn="justLow" rtl="0" fontAlgn="base">
              <a:spcBef>
                <a:spcPct val="0"/>
              </a:spcBef>
              <a:spcAft>
                <a:spcPct val="0"/>
              </a:spcAft>
              <a:buFontTx/>
              <a:buChar char="•"/>
              <a:tabLst>
                <a:tab pos="1143000" algn="l"/>
              </a:tabLst>
            </a:pPr>
            <a:endParaRPr lang="en-US" sz="2400" b="1" dirty="0">
              <a:solidFill>
                <a:prstClr val="black"/>
              </a:solidFill>
              <a:latin typeface="Times New Roman" pitchFamily="18" charset="0"/>
              <a:cs typeface="Times New Roman" pitchFamily="18" charset="0"/>
            </a:endParaRPr>
          </a:p>
          <a:p>
            <a:pPr marL="457200" indent="-457200" algn="l" rtl="0"/>
            <a:r>
              <a:rPr lang="en-US" sz="2400" b="1" dirty="0">
                <a:solidFill>
                  <a:prstClr val="black"/>
                </a:solidFill>
                <a:latin typeface="Times New Roman" pitchFamily="18" charset="0"/>
                <a:cs typeface="Times New Roman" pitchFamily="18" charset="0"/>
              </a:rPr>
              <a:t>2.   </a:t>
            </a:r>
            <a:r>
              <a:rPr lang="en-US" sz="3200" b="1" dirty="0" err="1">
                <a:solidFill>
                  <a:prstClr val="black"/>
                </a:solidFill>
                <a:latin typeface="Times New Roman" pitchFamily="18" charset="0"/>
                <a:cs typeface="Times New Roman" pitchFamily="18" charset="0"/>
              </a:rPr>
              <a:t>Humoral</a:t>
            </a:r>
            <a:r>
              <a:rPr lang="en-US" sz="3200" b="1" dirty="0">
                <a:solidFill>
                  <a:prstClr val="black"/>
                </a:solidFill>
                <a:latin typeface="Times New Roman" pitchFamily="18" charset="0"/>
                <a:cs typeface="Times New Roman" pitchFamily="18" charset="0"/>
              </a:rPr>
              <a:t> control (hormonal control):</a:t>
            </a:r>
            <a:r>
              <a:rPr lang="en-US" sz="2400" b="1" dirty="0">
                <a:solidFill>
                  <a:prstClr val="black"/>
                </a:solidFill>
                <a:latin typeface="Times New Roman" pitchFamily="18" charset="0"/>
                <a:cs typeface="Times New Roman" pitchFamily="18" charset="0"/>
              </a:rPr>
              <a:t> This is done through gastro intestinal hormones secreted from GIT mucosa including:</a:t>
            </a:r>
            <a:endParaRPr lang="en-US" sz="2400" dirty="0">
              <a:solidFill>
                <a:prstClr val="black"/>
              </a:solidFill>
              <a:latin typeface="Times New Roman" pitchFamily="18" charset="0"/>
              <a:cs typeface="Times New Roman" pitchFamily="18" charset="0"/>
            </a:endParaRPr>
          </a:p>
          <a:p>
            <a:pPr lvl="1" algn="l" rtl="0"/>
            <a:r>
              <a:rPr lang="en-US" sz="2400" b="1" dirty="0">
                <a:solidFill>
                  <a:prstClr val="black"/>
                </a:solidFill>
                <a:latin typeface="Times New Roman" pitchFamily="18" charset="0"/>
                <a:cs typeface="Times New Roman" pitchFamily="18" charset="0"/>
              </a:rPr>
              <a:t>a. </a:t>
            </a:r>
            <a:r>
              <a:rPr lang="en-US" sz="2400" b="1" dirty="0" err="1">
                <a:solidFill>
                  <a:prstClr val="black"/>
                </a:solidFill>
                <a:latin typeface="Times New Roman" pitchFamily="18" charset="0"/>
                <a:cs typeface="Times New Roman" pitchFamily="18" charset="0"/>
              </a:rPr>
              <a:t>Gastrin</a:t>
            </a:r>
            <a:r>
              <a:rPr lang="en-US" sz="2400" b="1" dirty="0">
                <a:solidFill>
                  <a:prstClr val="black"/>
                </a:solidFill>
                <a:latin typeface="Times New Roman" pitchFamily="18" charset="0"/>
                <a:cs typeface="Times New Roman" pitchFamily="18" charset="0"/>
              </a:rPr>
              <a:t> family: </a:t>
            </a:r>
            <a:r>
              <a:rPr lang="en-US" sz="2400" b="1" dirty="0" err="1">
                <a:solidFill>
                  <a:prstClr val="black"/>
                </a:solidFill>
                <a:latin typeface="Times New Roman" pitchFamily="18" charset="0"/>
                <a:cs typeface="Times New Roman" pitchFamily="18" charset="0"/>
              </a:rPr>
              <a:t>Gastrin</a:t>
            </a:r>
            <a:r>
              <a:rPr lang="en-US" sz="2400" b="1" dirty="0">
                <a:solidFill>
                  <a:prstClr val="black"/>
                </a:solidFill>
                <a:latin typeface="Times New Roman" pitchFamily="18" charset="0"/>
                <a:cs typeface="Times New Roman" pitchFamily="18" charset="0"/>
              </a:rPr>
              <a:t> hormone and </a:t>
            </a:r>
            <a:r>
              <a:rPr lang="en-US" sz="2400" b="1" dirty="0" err="1">
                <a:solidFill>
                  <a:prstClr val="black"/>
                </a:solidFill>
                <a:latin typeface="Times New Roman" pitchFamily="18" charset="0"/>
                <a:cs typeface="Times New Roman" pitchFamily="18" charset="0"/>
              </a:rPr>
              <a:t>cholecystokinine-pancreazymin</a:t>
            </a:r>
            <a:r>
              <a:rPr lang="en-US" sz="2400" b="1" dirty="0">
                <a:solidFill>
                  <a:prstClr val="black"/>
                </a:solidFill>
                <a:latin typeface="Times New Roman" pitchFamily="18" charset="0"/>
                <a:cs typeface="Times New Roman" pitchFamily="18" charset="0"/>
              </a:rPr>
              <a:t>(CCK-PZ). </a:t>
            </a:r>
            <a:endParaRPr lang="en-US" sz="2400" dirty="0">
              <a:solidFill>
                <a:prstClr val="black"/>
              </a:solidFill>
              <a:latin typeface="Times New Roman" pitchFamily="18" charset="0"/>
              <a:cs typeface="Times New Roman" pitchFamily="18" charset="0"/>
            </a:endParaRPr>
          </a:p>
          <a:p>
            <a:pPr lvl="1" algn="l" rtl="0"/>
            <a:r>
              <a:rPr lang="en-US" sz="2400" b="1" dirty="0">
                <a:solidFill>
                  <a:prstClr val="black"/>
                </a:solidFill>
                <a:latin typeface="Times New Roman" pitchFamily="18" charset="0"/>
                <a:cs typeface="Times New Roman" pitchFamily="18" charset="0"/>
              </a:rPr>
              <a:t>b. </a:t>
            </a:r>
            <a:r>
              <a:rPr lang="en-US" sz="2400" b="1" dirty="0" err="1">
                <a:solidFill>
                  <a:prstClr val="black"/>
                </a:solidFill>
                <a:latin typeface="Times New Roman" pitchFamily="18" charset="0"/>
                <a:cs typeface="Times New Roman" pitchFamily="18" charset="0"/>
              </a:rPr>
              <a:t>Secretin</a:t>
            </a:r>
            <a:r>
              <a:rPr lang="en-US" sz="2400" b="1" dirty="0">
                <a:solidFill>
                  <a:prstClr val="black"/>
                </a:solidFill>
                <a:latin typeface="Times New Roman" pitchFamily="18" charset="0"/>
                <a:cs typeface="Times New Roman" pitchFamily="18" charset="0"/>
              </a:rPr>
              <a:t> group: </a:t>
            </a:r>
            <a:r>
              <a:rPr lang="en-US" sz="2400" b="1" dirty="0" err="1">
                <a:solidFill>
                  <a:prstClr val="black"/>
                </a:solidFill>
                <a:latin typeface="Times New Roman" pitchFamily="18" charset="0"/>
                <a:cs typeface="Times New Roman" pitchFamily="18" charset="0"/>
              </a:rPr>
              <a:t>Secretin</a:t>
            </a:r>
            <a:r>
              <a:rPr lang="en-US" sz="2400" b="1" dirty="0">
                <a:solidFill>
                  <a:prstClr val="black"/>
                </a:solidFill>
                <a:latin typeface="Times New Roman" pitchFamily="18" charset="0"/>
                <a:cs typeface="Times New Roman" pitchFamily="18" charset="0"/>
              </a:rPr>
              <a:t> hormone and gastric inhibitory peptide (GIP). </a:t>
            </a:r>
            <a:endParaRPr lang="en-US" sz="2400" dirty="0">
              <a:solidFill>
                <a:prstClr val="black"/>
              </a:solidFill>
              <a:latin typeface="Times New Roman" pitchFamily="18" charset="0"/>
              <a:cs typeface="Times New Roman" pitchFamily="18" charset="0"/>
            </a:endParaRPr>
          </a:p>
          <a:p>
            <a:pPr algn="l" rtl="0"/>
            <a:r>
              <a:rPr lang="en-US" sz="2400" b="1" dirty="0">
                <a:solidFill>
                  <a:prstClr val="black"/>
                </a:solidFill>
                <a:latin typeface="Times New Roman" pitchFamily="18" charset="0"/>
                <a:cs typeface="Times New Roman" pitchFamily="18" charset="0"/>
              </a:rPr>
              <a:t>. All these hormones are secreted from the GIT and  act on GIT</a:t>
            </a:r>
            <a:r>
              <a:rPr lang="en-US" b="1" dirty="0">
                <a:solidFill>
                  <a:prstClr val="black"/>
                </a:solidFill>
              </a:rPr>
              <a:t>.</a:t>
            </a:r>
            <a:endParaRPr lang="en-US" sz="1400" dirty="0">
              <a:solidFill>
                <a:prstClr val="black"/>
              </a:solidFill>
            </a:endParaRPr>
          </a:p>
          <a:p>
            <a:pPr algn="justLow" rtl="0" fontAlgn="base">
              <a:spcBef>
                <a:spcPct val="0"/>
              </a:spcBef>
              <a:spcAft>
                <a:spcPct val="0"/>
              </a:spcAft>
              <a:buFontTx/>
              <a:buChar char="•"/>
              <a:tabLst>
                <a:tab pos="1143000" algn="l"/>
              </a:tabLst>
            </a:pPr>
            <a:endParaRPr lang="en-US" sz="2400" dirty="0">
              <a:solidFill>
                <a:prstClr val="black"/>
              </a:solidFill>
              <a:latin typeface="Arial" pitchFamily="34" charset="0"/>
              <a:cs typeface="Arial" pitchFamily="34" charset="0"/>
            </a:endParaRPr>
          </a:p>
        </p:txBody>
      </p:sp>
      <p:sp>
        <p:nvSpPr>
          <p:cNvPr id="3" name="Footer Placeholder 8"/>
          <p:cNvSpPr>
            <a:spLocks noGrp="1"/>
          </p:cNvSpPr>
          <p:nvPr>
            <p:ph type="ftr" sz="quarter" idx="11"/>
          </p:nvPr>
        </p:nvSpPr>
        <p:spPr>
          <a:xfrm>
            <a:off x="528290" y="6398340"/>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4" name="Slide Number Placeholder 9"/>
          <p:cNvSpPr>
            <a:spLocks noGrp="1"/>
          </p:cNvSpPr>
          <p:nvPr>
            <p:ph type="sldNum" sz="quarter" idx="12"/>
          </p:nvPr>
        </p:nvSpPr>
        <p:spPr>
          <a:xfrm>
            <a:off x="6732240" y="6398340"/>
            <a:ext cx="2130425" cy="273050"/>
          </a:xfrm>
        </p:spPr>
        <p:txBody>
          <a:bodyPr/>
          <a:lstStyle/>
          <a:p>
            <a:pPr>
              <a:defRPr/>
            </a:pPr>
            <a:r>
              <a:rPr lang="en-US" sz="1600" b="1" dirty="0">
                <a:solidFill>
                  <a:prstClr val="black">
                    <a:tint val="75000"/>
                  </a:prstClr>
                </a:solidFill>
                <a:latin typeface="Arial Narrow" pitchFamily="34" charset="0"/>
              </a:rPr>
              <a:t>9</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798242684"/>
      </p:ext>
    </p:extLst>
  </p:cSld>
  <p:clrMapOvr>
    <a:masterClrMapping/>
  </p:clrMapOvr>
  <p:transition>
    <p:pull dir="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0" y="0"/>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rtl="0" fontAlgn="base">
              <a:spcBef>
                <a:spcPct val="0"/>
              </a:spcBef>
              <a:spcAft>
                <a:spcPct val="0"/>
              </a:spcAft>
              <a:tabLst>
                <a:tab pos="504825" algn="l"/>
              </a:tabLst>
            </a:pPr>
            <a:r>
              <a:rPr lang="en-US" sz="2800" b="1" u="sng" dirty="0" err="1">
                <a:solidFill>
                  <a:srgbClr val="008080"/>
                </a:solidFill>
                <a:latin typeface="Times New Roman" pitchFamily="18" charset="0"/>
                <a:ea typeface="Calibri" pitchFamily="34" charset="0"/>
                <a:cs typeface="Times New Roman" pitchFamily="18" charset="0"/>
              </a:rPr>
              <a:t>Gastrin</a:t>
            </a:r>
            <a:r>
              <a:rPr lang="en-US" sz="2800" b="1" u="sng" dirty="0">
                <a:solidFill>
                  <a:srgbClr val="008080"/>
                </a:solidFill>
                <a:latin typeface="Times New Roman" pitchFamily="18" charset="0"/>
                <a:ea typeface="Calibri" pitchFamily="34" charset="0"/>
                <a:cs typeface="Times New Roman" pitchFamily="18" charset="0"/>
              </a:rPr>
              <a:t> hormone</a:t>
            </a:r>
            <a:r>
              <a:rPr lang="en-US" sz="2800" b="1" dirty="0">
                <a:solidFill>
                  <a:prstClr val="black"/>
                </a:solidFill>
                <a:latin typeface="Times New Roman" pitchFamily="18" charset="0"/>
                <a:ea typeface="Calibri" pitchFamily="34" charset="0"/>
                <a:cs typeface="Times New Roman" pitchFamily="18" charset="0"/>
              </a:rPr>
              <a:t>:</a:t>
            </a:r>
            <a:endParaRPr lang="en-US" sz="2800" dirty="0">
              <a:solidFill>
                <a:prstClr val="black"/>
              </a:solidFill>
              <a:latin typeface="Arial" pitchFamily="34" charset="0"/>
              <a:cs typeface="Arial" pitchFamily="34" charset="0"/>
            </a:endParaRPr>
          </a:p>
          <a:p>
            <a:pPr algn="justLow" rtl="0" eaLnBrk="0" fontAlgn="base" hangingPunct="0">
              <a:spcBef>
                <a:spcPct val="0"/>
              </a:spcBef>
              <a:spcAft>
                <a:spcPct val="0"/>
              </a:spcAft>
              <a:tabLst>
                <a:tab pos="504825" algn="l"/>
              </a:tabLst>
            </a:pPr>
            <a:r>
              <a:rPr lang="en-US" sz="2800" b="1" dirty="0">
                <a:solidFill>
                  <a:prstClr val="black"/>
                </a:solidFill>
                <a:latin typeface="Times New Roman" pitchFamily="18" charset="0"/>
                <a:ea typeface="Calibri" pitchFamily="34" charset="0"/>
                <a:cs typeface="Times New Roman" pitchFamily="18" charset="0"/>
              </a:rPr>
              <a:t>It is polypeptide, released from </a:t>
            </a:r>
            <a:r>
              <a:rPr lang="en-US" sz="2800" b="1" dirty="0" err="1">
                <a:solidFill>
                  <a:prstClr val="black"/>
                </a:solidFill>
                <a:latin typeface="Times New Roman" pitchFamily="18" charset="0"/>
                <a:ea typeface="Calibri" pitchFamily="34" charset="0"/>
                <a:cs typeface="Times New Roman" pitchFamily="18" charset="0"/>
              </a:rPr>
              <a:t>antrum</a:t>
            </a:r>
            <a:r>
              <a:rPr lang="en-US" sz="2800" b="1" dirty="0">
                <a:solidFill>
                  <a:prstClr val="black"/>
                </a:solidFill>
                <a:latin typeface="Times New Roman" pitchFamily="18" charset="0"/>
                <a:ea typeface="Calibri" pitchFamily="34" charset="0"/>
                <a:cs typeface="Times New Roman" pitchFamily="18" charset="0"/>
              </a:rPr>
              <a:t> of the stomach by cells called G-cells. The main stimulus for its release is the presence of food in the stomach. Food in the stomach → stretch  the stomach → stimulate mechanoreceptor and chemical materials in the food →stimulate chemoreceptor s → </a:t>
            </a:r>
            <a:r>
              <a:rPr lang="en-US" sz="2800" b="1" dirty="0" err="1">
                <a:solidFill>
                  <a:prstClr val="black"/>
                </a:solidFill>
                <a:latin typeface="Times New Roman" pitchFamily="18" charset="0"/>
                <a:ea typeface="Calibri" pitchFamily="34" charset="0"/>
                <a:cs typeface="Times New Roman" pitchFamily="18" charset="0"/>
              </a:rPr>
              <a:t>gastrin</a:t>
            </a:r>
            <a:r>
              <a:rPr lang="en-US" sz="2800" b="1" dirty="0">
                <a:solidFill>
                  <a:prstClr val="black"/>
                </a:solidFill>
                <a:latin typeface="Times New Roman" pitchFamily="18" charset="0"/>
                <a:ea typeface="Calibri" pitchFamily="34" charset="0"/>
                <a:cs typeface="Times New Roman" pitchFamily="18" charset="0"/>
              </a:rPr>
              <a:t> secretion</a:t>
            </a:r>
            <a:endParaRPr lang="en-US" sz="2800" dirty="0">
              <a:solidFill>
                <a:prstClr val="black"/>
              </a:solidFill>
              <a:latin typeface="Arial" pitchFamily="34" charset="0"/>
              <a:cs typeface="Arial" pitchFamily="34" charset="0"/>
            </a:endParaRPr>
          </a:p>
          <a:p>
            <a:pPr algn="justLow" rtl="0" eaLnBrk="0" fontAlgn="base" hangingPunct="0">
              <a:spcBef>
                <a:spcPct val="0"/>
              </a:spcBef>
              <a:spcAft>
                <a:spcPct val="0"/>
              </a:spcAft>
              <a:tabLst>
                <a:tab pos="504825" algn="l"/>
              </a:tabLst>
            </a:pPr>
            <a:r>
              <a:rPr lang="en-US" sz="2800" b="1" dirty="0">
                <a:solidFill>
                  <a:srgbClr val="008080"/>
                </a:solidFill>
                <a:latin typeface="Times New Roman" pitchFamily="18" charset="0"/>
                <a:ea typeface="Calibri" pitchFamily="34" charset="0"/>
                <a:cs typeface="Times New Roman" pitchFamily="18" charset="0"/>
              </a:rPr>
              <a:t>Action of </a:t>
            </a:r>
            <a:r>
              <a:rPr lang="en-US" sz="2800" b="1" dirty="0" err="1">
                <a:solidFill>
                  <a:srgbClr val="008080"/>
                </a:solidFill>
                <a:latin typeface="Times New Roman" pitchFamily="18" charset="0"/>
                <a:ea typeface="Calibri" pitchFamily="34" charset="0"/>
                <a:cs typeface="Times New Roman" pitchFamily="18" charset="0"/>
              </a:rPr>
              <a:t>gastrin</a:t>
            </a:r>
            <a:r>
              <a:rPr lang="en-US" sz="2800" b="1" dirty="0">
                <a:solidFill>
                  <a:prstClr val="black"/>
                </a:solidFill>
                <a:latin typeface="Times New Roman" pitchFamily="18" charset="0"/>
                <a:ea typeface="Calibri" pitchFamily="34" charset="0"/>
                <a:cs typeface="Times New Roman" pitchFamily="18" charset="0"/>
              </a:rPr>
              <a:t>:</a:t>
            </a:r>
            <a:endParaRPr lang="en-US" sz="2800" dirty="0">
              <a:solidFill>
                <a:prstClr val="black"/>
              </a:solidFill>
              <a:latin typeface="Arial" pitchFamily="34" charset="0"/>
              <a:cs typeface="Arial" pitchFamily="34" charset="0"/>
            </a:endParaRPr>
          </a:p>
          <a:p>
            <a:pPr marL="514350" indent="-514350" algn="justLow" rtl="0" eaLnBrk="0" fontAlgn="base" hangingPunct="0">
              <a:spcBef>
                <a:spcPct val="0"/>
              </a:spcBef>
              <a:spcAft>
                <a:spcPct val="0"/>
              </a:spcAft>
              <a:buFont typeface="+mj-lt"/>
              <a:buAutoNum type="arabicPeriod"/>
              <a:tabLst>
                <a:tab pos="504825" algn="l"/>
              </a:tabLst>
            </a:pPr>
            <a:r>
              <a:rPr lang="en-US" sz="2800" b="1" dirty="0">
                <a:solidFill>
                  <a:prstClr val="black"/>
                </a:solidFill>
                <a:latin typeface="Times New Roman" pitchFamily="18" charset="0"/>
                <a:ea typeface="Calibri" pitchFamily="34" charset="0"/>
                <a:cs typeface="Times New Roman" pitchFamily="18" charset="0"/>
              </a:rPr>
              <a:t>Increases gastric motility and secretion.</a:t>
            </a:r>
            <a:endParaRPr lang="en-US" sz="2800" dirty="0">
              <a:solidFill>
                <a:prstClr val="black"/>
              </a:solidFill>
              <a:latin typeface="Arial" pitchFamily="34" charset="0"/>
              <a:cs typeface="Arial" pitchFamily="34" charset="0"/>
            </a:endParaRPr>
          </a:p>
          <a:p>
            <a:pPr marL="514350" indent="-514350" algn="justLow" rtl="0" eaLnBrk="0" fontAlgn="base" hangingPunct="0">
              <a:spcBef>
                <a:spcPct val="0"/>
              </a:spcBef>
              <a:spcAft>
                <a:spcPct val="0"/>
              </a:spcAft>
              <a:buFont typeface="+mj-lt"/>
              <a:buAutoNum type="arabicPeriod"/>
              <a:tabLst>
                <a:tab pos="504825" algn="l"/>
              </a:tabLst>
            </a:pPr>
            <a:r>
              <a:rPr lang="en-US" sz="2800" b="1" dirty="0">
                <a:solidFill>
                  <a:prstClr val="black"/>
                </a:solidFill>
                <a:latin typeface="Times New Roman" pitchFamily="18" charset="0"/>
                <a:ea typeface="Calibri" pitchFamily="34" charset="0"/>
                <a:cs typeface="Times New Roman" pitchFamily="18" charset="0"/>
              </a:rPr>
              <a:t> Closing the lower esophageal sphincter (between esophagus and stomach).</a:t>
            </a:r>
            <a:endParaRPr lang="en-US" sz="2800" dirty="0">
              <a:solidFill>
                <a:prstClr val="black"/>
              </a:solidFill>
              <a:latin typeface="Arial" pitchFamily="34" charset="0"/>
              <a:cs typeface="Arial" pitchFamily="34" charset="0"/>
            </a:endParaRPr>
          </a:p>
          <a:p>
            <a:pPr marL="514350" indent="-514350" algn="justLow" rtl="0" eaLnBrk="0" fontAlgn="base" hangingPunct="0">
              <a:spcBef>
                <a:spcPct val="0"/>
              </a:spcBef>
              <a:spcAft>
                <a:spcPct val="0"/>
              </a:spcAft>
              <a:buFont typeface="+mj-lt"/>
              <a:buAutoNum type="arabicPeriod"/>
              <a:tabLst>
                <a:tab pos="504825" algn="l"/>
              </a:tabLst>
            </a:pPr>
            <a:r>
              <a:rPr lang="en-US" sz="2800" b="1" dirty="0">
                <a:solidFill>
                  <a:prstClr val="black"/>
                </a:solidFill>
                <a:latin typeface="Times New Roman" pitchFamily="18" charset="0"/>
                <a:ea typeface="Calibri" pitchFamily="34" charset="0"/>
                <a:cs typeface="Times New Roman" pitchFamily="18" charset="0"/>
              </a:rPr>
              <a:t>Increases small intestinal motility →gastro-enteric reflex.</a:t>
            </a:r>
            <a:endParaRPr lang="en-US" sz="2800" dirty="0">
              <a:solidFill>
                <a:prstClr val="black"/>
              </a:solidFill>
              <a:latin typeface="Arial" pitchFamily="34" charset="0"/>
              <a:cs typeface="Arial" pitchFamily="34" charset="0"/>
            </a:endParaRPr>
          </a:p>
          <a:p>
            <a:pPr marL="514350" indent="-514350" algn="justLow" rtl="0" eaLnBrk="0" fontAlgn="base" hangingPunct="0">
              <a:spcBef>
                <a:spcPct val="0"/>
              </a:spcBef>
              <a:spcAft>
                <a:spcPct val="0"/>
              </a:spcAft>
              <a:buFont typeface="+mj-lt"/>
              <a:buAutoNum type="arabicPeriod"/>
              <a:tabLst>
                <a:tab pos="504825" algn="l"/>
              </a:tabLst>
            </a:pPr>
            <a:r>
              <a:rPr lang="en-US" sz="2800" b="1" dirty="0">
                <a:solidFill>
                  <a:prstClr val="black"/>
                </a:solidFill>
                <a:latin typeface="Times New Roman" pitchFamily="18" charset="0"/>
                <a:ea typeface="Calibri" pitchFamily="34" charset="0"/>
                <a:cs typeface="Times New Roman" pitchFamily="18" charset="0"/>
              </a:rPr>
              <a:t>Increases large intestine motility  →gastro-colic reflex.</a:t>
            </a:r>
            <a:endParaRPr lang="en-US" sz="2800" dirty="0">
              <a:solidFill>
                <a:prstClr val="black"/>
              </a:solidFill>
              <a:latin typeface="Arial" pitchFamily="34" charset="0"/>
              <a:cs typeface="Arial" pitchFamily="34" charset="0"/>
            </a:endParaRPr>
          </a:p>
          <a:p>
            <a:pPr marL="514350" indent="-514350" algn="justLow" rtl="0" eaLnBrk="0" fontAlgn="base" hangingPunct="0">
              <a:spcBef>
                <a:spcPct val="0"/>
              </a:spcBef>
              <a:spcAft>
                <a:spcPct val="0"/>
              </a:spcAft>
              <a:buFont typeface="+mj-lt"/>
              <a:buAutoNum type="arabicPeriod"/>
              <a:tabLst>
                <a:tab pos="504825" algn="l"/>
              </a:tabLst>
            </a:pPr>
            <a:r>
              <a:rPr lang="en-US" sz="2800" b="1" dirty="0">
                <a:solidFill>
                  <a:prstClr val="black"/>
                </a:solidFill>
                <a:latin typeface="Times New Roman" pitchFamily="18" charset="0"/>
                <a:ea typeface="Calibri" pitchFamily="34" charset="0"/>
                <a:cs typeface="Times New Roman" pitchFamily="18" charset="0"/>
              </a:rPr>
              <a:t>Relaxes  pyloric sphincter. </a:t>
            </a:r>
            <a:endParaRPr lang="en-US" sz="2800" dirty="0">
              <a:solidFill>
                <a:prstClr val="black"/>
              </a:solidFill>
              <a:latin typeface="Arial" pitchFamily="34" charset="0"/>
              <a:cs typeface="Arial" pitchFamily="34" charset="0"/>
            </a:endParaRPr>
          </a:p>
        </p:txBody>
      </p:sp>
      <p:sp>
        <p:nvSpPr>
          <p:cNvPr id="3" name="Footer Placeholder 8"/>
          <p:cNvSpPr>
            <a:spLocks noGrp="1"/>
          </p:cNvSpPr>
          <p:nvPr>
            <p:ph type="ftr" sz="quarter" idx="11"/>
          </p:nvPr>
        </p:nvSpPr>
        <p:spPr>
          <a:xfrm>
            <a:off x="504825" y="6468318"/>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4" name="Slide Number Placeholder 9"/>
          <p:cNvSpPr>
            <a:spLocks noGrp="1"/>
          </p:cNvSpPr>
          <p:nvPr>
            <p:ph type="sldNum" sz="quarter" idx="12"/>
          </p:nvPr>
        </p:nvSpPr>
        <p:spPr>
          <a:xfrm>
            <a:off x="6708775" y="6468318"/>
            <a:ext cx="2130425" cy="273050"/>
          </a:xfrm>
        </p:spPr>
        <p:txBody>
          <a:bodyPr/>
          <a:lstStyle/>
          <a:p>
            <a:pPr>
              <a:defRPr/>
            </a:pPr>
            <a:r>
              <a:rPr lang="en-US" sz="1600" b="1" dirty="0">
                <a:solidFill>
                  <a:prstClr val="black">
                    <a:tint val="75000"/>
                  </a:prstClr>
                </a:solidFill>
                <a:latin typeface="Arial Narrow" pitchFamily="34" charset="0"/>
              </a:rPr>
              <a:t>10</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1744776596"/>
      </p:ext>
    </p:extLst>
  </p:cSld>
  <p:clrMapOvr>
    <a:masterClrMapping/>
  </p:clrMapOvr>
  <p:transition>
    <p:pull dir="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0" y="285728"/>
            <a:ext cx="9144000" cy="51090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l" rtl="0" fontAlgn="base">
              <a:spcBef>
                <a:spcPct val="0"/>
              </a:spcBef>
              <a:spcAft>
                <a:spcPct val="0"/>
              </a:spcAft>
              <a:tabLst>
                <a:tab pos="628650" algn="l"/>
              </a:tabLst>
            </a:pPr>
            <a:r>
              <a:rPr lang="en-US" sz="2800" b="1" u="sng" dirty="0" err="1">
                <a:solidFill>
                  <a:srgbClr val="008080"/>
                </a:solidFill>
                <a:latin typeface="Times New Roman" pitchFamily="18" charset="0"/>
                <a:ea typeface="Calibri" pitchFamily="34" charset="0"/>
                <a:cs typeface="Times New Roman" pitchFamily="18" charset="0"/>
              </a:rPr>
              <a:t>Cholecystokinin-pancreazymin</a:t>
            </a:r>
            <a:r>
              <a:rPr lang="en-US" sz="2800" b="1" u="sng" dirty="0">
                <a:solidFill>
                  <a:srgbClr val="008080"/>
                </a:solidFill>
                <a:latin typeface="Times New Roman" pitchFamily="18" charset="0"/>
                <a:ea typeface="Calibri" pitchFamily="34" charset="0"/>
                <a:cs typeface="Times New Roman" pitchFamily="18" charset="0"/>
              </a:rPr>
              <a:t> (CCK-PZ):</a:t>
            </a:r>
            <a:endParaRPr lang="en-US" sz="2800" dirty="0">
              <a:solidFill>
                <a:srgbClr val="008080"/>
              </a:solidFill>
              <a:latin typeface="Arial" pitchFamily="34" charset="0"/>
              <a:cs typeface="Arial" pitchFamily="34" charset="0"/>
            </a:endParaRPr>
          </a:p>
          <a:p>
            <a:pPr lvl="1" algn="l" rtl="0" eaLnBrk="0" fontAlgn="base" hangingPunct="0">
              <a:spcBef>
                <a:spcPct val="0"/>
              </a:spcBef>
              <a:spcAft>
                <a:spcPct val="0"/>
              </a:spcAft>
              <a:buSzPct val="100000"/>
              <a:buFontTx/>
              <a:buAutoNum type="arabicPeriod"/>
              <a:tabLst>
                <a:tab pos="628650" algn="l"/>
              </a:tabLst>
            </a:pPr>
            <a:r>
              <a:rPr lang="en-US" sz="2800" b="1" dirty="0">
                <a:solidFill>
                  <a:prstClr val="black"/>
                </a:solidFill>
                <a:latin typeface="Times New Roman" pitchFamily="18" charset="0"/>
                <a:ea typeface="Calibri" pitchFamily="34" charset="0"/>
                <a:cs typeface="Times New Roman" pitchFamily="18" charset="0"/>
              </a:rPr>
              <a:t>Released by mucosa of upper part of small intestine, mainly the duodenum.</a:t>
            </a:r>
            <a:endParaRPr lang="en-US" sz="2800" dirty="0">
              <a:solidFill>
                <a:prstClr val="black"/>
              </a:solidFill>
              <a:latin typeface="Arial" pitchFamily="34" charset="0"/>
              <a:cs typeface="Arial" pitchFamily="34" charset="0"/>
            </a:endParaRPr>
          </a:p>
          <a:p>
            <a:pPr lvl="1" algn="l" rtl="0" eaLnBrk="0" fontAlgn="base" hangingPunct="0">
              <a:spcBef>
                <a:spcPct val="0"/>
              </a:spcBef>
              <a:spcAft>
                <a:spcPct val="0"/>
              </a:spcAft>
              <a:buSzPct val="100000"/>
              <a:buFontTx/>
              <a:buAutoNum type="arabicPeriod"/>
              <a:tabLst>
                <a:tab pos="628650" algn="l"/>
              </a:tabLst>
            </a:pPr>
            <a:r>
              <a:rPr lang="en-US" sz="2800" b="1" dirty="0">
                <a:solidFill>
                  <a:prstClr val="black"/>
                </a:solidFill>
                <a:latin typeface="Times New Roman" pitchFamily="18" charset="0"/>
                <a:ea typeface="Calibri" pitchFamily="34" charset="0"/>
                <a:cs typeface="Times New Roman" pitchFamily="18" charset="0"/>
              </a:rPr>
              <a:t>Main stimulus for its release  is the presence of fat in the duodenum.</a:t>
            </a:r>
            <a:endParaRPr lang="en-US" sz="2800" dirty="0">
              <a:solidFill>
                <a:prstClr val="black"/>
              </a:solidFill>
              <a:latin typeface="Arial" pitchFamily="34" charset="0"/>
              <a:cs typeface="Arial" pitchFamily="34" charset="0"/>
            </a:endParaRPr>
          </a:p>
          <a:p>
            <a:pPr algn="l" rtl="0" eaLnBrk="0" fontAlgn="base" hangingPunct="0">
              <a:spcBef>
                <a:spcPct val="0"/>
              </a:spcBef>
              <a:spcAft>
                <a:spcPct val="0"/>
              </a:spcAft>
              <a:tabLst>
                <a:tab pos="628650" algn="l"/>
              </a:tabLst>
            </a:pPr>
            <a:r>
              <a:rPr lang="en-US" sz="2800" b="1" dirty="0">
                <a:solidFill>
                  <a:prstClr val="black"/>
                </a:solidFill>
                <a:latin typeface="Times New Roman" pitchFamily="18" charset="0"/>
                <a:ea typeface="Calibri" pitchFamily="34" charset="0"/>
                <a:cs typeface="Times New Roman" pitchFamily="18" charset="0"/>
              </a:rPr>
              <a:t>   Actions:</a:t>
            </a:r>
            <a:endParaRPr lang="en-US" sz="2800" dirty="0">
              <a:solidFill>
                <a:prstClr val="black"/>
              </a:solidFill>
              <a:latin typeface="Arial" pitchFamily="34" charset="0"/>
              <a:cs typeface="Arial" pitchFamily="34" charset="0"/>
            </a:endParaRPr>
          </a:p>
          <a:p>
            <a:pPr marL="514350" indent="-514350" algn="l" rtl="0" eaLnBrk="0" fontAlgn="base" hangingPunct="0">
              <a:spcBef>
                <a:spcPct val="0"/>
              </a:spcBef>
              <a:spcAft>
                <a:spcPct val="0"/>
              </a:spcAft>
              <a:buSzPct val="100000"/>
              <a:buFont typeface="+mj-lt"/>
              <a:buAutoNum type="arabicPeriod"/>
              <a:tabLst>
                <a:tab pos="628650" algn="l"/>
              </a:tabLst>
            </a:pPr>
            <a:r>
              <a:rPr lang="en-US" sz="2800" b="1" dirty="0">
                <a:solidFill>
                  <a:prstClr val="black"/>
                </a:solidFill>
                <a:latin typeface="Times New Roman" pitchFamily="18" charset="0"/>
                <a:ea typeface="Calibri" pitchFamily="34" charset="0"/>
                <a:cs typeface="Times New Roman" pitchFamily="18" charset="0"/>
              </a:rPr>
              <a:t>Decreases the secretion and motility of stomach, so delays digestion of food (delays the feeling of hunger).</a:t>
            </a:r>
            <a:endParaRPr lang="en-US" sz="2800" dirty="0">
              <a:solidFill>
                <a:prstClr val="black"/>
              </a:solidFill>
              <a:latin typeface="Arial" pitchFamily="34" charset="0"/>
              <a:cs typeface="Arial" pitchFamily="34" charset="0"/>
            </a:endParaRPr>
          </a:p>
          <a:p>
            <a:pPr marL="514350" indent="-514350" algn="l" rtl="0" eaLnBrk="0" fontAlgn="base" hangingPunct="0">
              <a:spcBef>
                <a:spcPct val="0"/>
              </a:spcBef>
              <a:spcAft>
                <a:spcPct val="0"/>
              </a:spcAft>
              <a:buSzPct val="100000"/>
              <a:buFont typeface="+mj-lt"/>
              <a:buAutoNum type="arabicPeriod"/>
              <a:tabLst>
                <a:tab pos="628650" algn="l"/>
              </a:tabLst>
            </a:pPr>
            <a:r>
              <a:rPr lang="en-US" sz="2800" b="1" dirty="0">
                <a:solidFill>
                  <a:prstClr val="black"/>
                </a:solidFill>
                <a:latin typeface="Times New Roman" pitchFamily="18" charset="0"/>
                <a:ea typeface="Calibri" pitchFamily="34" charset="0"/>
                <a:cs typeface="Times New Roman" pitchFamily="18" charset="0"/>
              </a:rPr>
              <a:t>Contract the gall bladder and causes release of bile.</a:t>
            </a:r>
            <a:endParaRPr lang="en-US" sz="2800" dirty="0">
              <a:solidFill>
                <a:prstClr val="black"/>
              </a:solidFill>
              <a:latin typeface="Arial" pitchFamily="34" charset="0"/>
              <a:cs typeface="Arial" pitchFamily="34" charset="0"/>
            </a:endParaRPr>
          </a:p>
          <a:p>
            <a:pPr marL="514350" indent="-514350" algn="l" rtl="0" eaLnBrk="0" fontAlgn="base" hangingPunct="0">
              <a:spcBef>
                <a:spcPct val="0"/>
              </a:spcBef>
              <a:spcAft>
                <a:spcPct val="0"/>
              </a:spcAft>
              <a:buSzPct val="100000"/>
              <a:buFont typeface="+mj-lt"/>
              <a:buAutoNum type="arabicPeriod"/>
              <a:tabLst>
                <a:tab pos="628650" algn="l"/>
              </a:tabLst>
            </a:pPr>
            <a:r>
              <a:rPr lang="en-US" sz="2800" b="1" dirty="0">
                <a:solidFill>
                  <a:prstClr val="black"/>
                </a:solidFill>
                <a:latin typeface="Times New Roman" pitchFamily="18" charset="0"/>
                <a:ea typeface="Calibri" pitchFamily="34" charset="0"/>
                <a:cs typeface="Times New Roman" pitchFamily="18" charset="0"/>
              </a:rPr>
              <a:t>Stimulates the pancreatic exocrine secretion (secretion of digestive enzymes).</a:t>
            </a:r>
            <a:endParaRPr lang="en-US" sz="2800" dirty="0">
              <a:solidFill>
                <a:prstClr val="black"/>
              </a:solidFill>
              <a:latin typeface="Arial" pitchFamily="34" charset="0"/>
              <a:cs typeface="Arial" pitchFamily="34" charset="0"/>
            </a:endParaRPr>
          </a:p>
          <a:p>
            <a:pPr algn="l" rtl="0" eaLnBrk="0" fontAlgn="base" hangingPunct="0">
              <a:spcBef>
                <a:spcPct val="0"/>
              </a:spcBef>
              <a:spcAft>
                <a:spcPct val="0"/>
              </a:spcAft>
              <a:tabLst>
                <a:tab pos="628650" algn="l"/>
              </a:tabLst>
            </a:pPr>
            <a:endParaRPr lang="en-US" dirty="0">
              <a:solidFill>
                <a:prstClr val="black"/>
              </a:solidFill>
              <a:latin typeface="Arial" pitchFamily="34" charset="0"/>
              <a:cs typeface="Arial" pitchFamily="34" charset="0"/>
            </a:endParaRPr>
          </a:p>
        </p:txBody>
      </p:sp>
      <p:sp>
        <p:nvSpPr>
          <p:cNvPr id="3" name="Footer Placeholder 8"/>
          <p:cNvSpPr>
            <a:spLocks noGrp="1"/>
          </p:cNvSpPr>
          <p:nvPr>
            <p:ph type="ftr" sz="quarter" idx="11"/>
          </p:nvPr>
        </p:nvSpPr>
        <p:spPr>
          <a:xfrm>
            <a:off x="504825" y="6396310"/>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4" name="Slide Number Placeholder 9"/>
          <p:cNvSpPr>
            <a:spLocks noGrp="1"/>
          </p:cNvSpPr>
          <p:nvPr>
            <p:ph type="sldNum" sz="quarter" idx="12"/>
          </p:nvPr>
        </p:nvSpPr>
        <p:spPr>
          <a:xfrm>
            <a:off x="6708775" y="6396310"/>
            <a:ext cx="2130425" cy="273050"/>
          </a:xfrm>
        </p:spPr>
        <p:txBody>
          <a:bodyPr/>
          <a:lstStyle/>
          <a:p>
            <a:pPr>
              <a:defRPr/>
            </a:pPr>
            <a:r>
              <a:rPr lang="en-US" sz="1600" b="1" dirty="0">
                <a:solidFill>
                  <a:prstClr val="black">
                    <a:tint val="75000"/>
                  </a:prstClr>
                </a:solidFill>
                <a:latin typeface="Arial Narrow" pitchFamily="34" charset="0"/>
              </a:rPr>
              <a:t>11</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1242831696"/>
      </p:ext>
    </p:extLst>
  </p:cSld>
  <p:clrMapOvr>
    <a:masterClrMapping/>
  </p:clrMapOvr>
  <p:transition>
    <p:pull dir="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0" y="0"/>
            <a:ext cx="9144000" cy="51090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l" rtl="0" fontAlgn="base">
              <a:spcBef>
                <a:spcPct val="0"/>
              </a:spcBef>
              <a:spcAft>
                <a:spcPct val="0"/>
              </a:spcAft>
              <a:tabLst>
                <a:tab pos="419100" algn="l"/>
              </a:tabLst>
            </a:pPr>
            <a:r>
              <a:rPr lang="en-US" sz="2800" b="1" u="sng" dirty="0" err="1">
                <a:solidFill>
                  <a:srgbClr val="008080"/>
                </a:solidFill>
                <a:latin typeface="Times New Roman" pitchFamily="18" charset="0"/>
                <a:ea typeface="Calibri" pitchFamily="34" charset="0"/>
                <a:cs typeface="Times New Roman" pitchFamily="18" charset="0"/>
              </a:rPr>
              <a:t>Secretin</a:t>
            </a:r>
            <a:r>
              <a:rPr lang="en-US" sz="2800" b="1" dirty="0">
                <a:solidFill>
                  <a:prstClr val="black"/>
                </a:solidFill>
                <a:latin typeface="Times New Roman" pitchFamily="18" charset="0"/>
                <a:ea typeface="Calibri" pitchFamily="34" charset="0"/>
                <a:cs typeface="Times New Roman" pitchFamily="18" charset="0"/>
              </a:rPr>
              <a:t>:</a:t>
            </a:r>
            <a:endParaRPr lang="en-US" sz="2800" dirty="0">
              <a:solidFill>
                <a:prstClr val="black"/>
              </a:solidFill>
              <a:latin typeface="Arial" pitchFamily="34" charset="0"/>
              <a:cs typeface="Arial" pitchFamily="34" charset="0"/>
            </a:endParaRPr>
          </a:p>
          <a:p>
            <a:pPr lvl="1" algn="l" rtl="0" eaLnBrk="0" fontAlgn="base" hangingPunct="0">
              <a:spcBef>
                <a:spcPct val="0"/>
              </a:spcBef>
              <a:spcAft>
                <a:spcPct val="0"/>
              </a:spcAft>
              <a:buSzPct val="100000"/>
              <a:buFont typeface="Arial" pitchFamily="34" charset="0"/>
              <a:buChar char="•"/>
              <a:tabLst>
                <a:tab pos="419100" algn="l"/>
              </a:tabLst>
            </a:pPr>
            <a:r>
              <a:rPr lang="en-US" sz="2800" b="1" dirty="0">
                <a:solidFill>
                  <a:prstClr val="black"/>
                </a:solidFill>
                <a:latin typeface="Times New Roman" pitchFamily="18" charset="0"/>
                <a:ea typeface="Calibri" pitchFamily="34" charset="0"/>
                <a:cs typeface="Times New Roman" pitchFamily="18" charset="0"/>
              </a:rPr>
              <a:t>Released from mucosa of upper small intestine, mainly the duodenum.</a:t>
            </a:r>
            <a:endParaRPr lang="en-US" sz="2800" dirty="0">
              <a:solidFill>
                <a:prstClr val="black"/>
              </a:solidFill>
              <a:latin typeface="Arial" pitchFamily="34" charset="0"/>
              <a:cs typeface="Arial" pitchFamily="34" charset="0"/>
            </a:endParaRPr>
          </a:p>
          <a:p>
            <a:pPr lvl="1" algn="l" rtl="0" eaLnBrk="0" fontAlgn="base" hangingPunct="0">
              <a:spcBef>
                <a:spcPct val="0"/>
              </a:spcBef>
              <a:spcAft>
                <a:spcPct val="0"/>
              </a:spcAft>
              <a:buSzPct val="100000"/>
              <a:buFont typeface="Arial" pitchFamily="34" charset="0"/>
              <a:buChar char="•"/>
              <a:tabLst>
                <a:tab pos="419100" algn="l"/>
              </a:tabLst>
            </a:pPr>
            <a:r>
              <a:rPr lang="en-US" sz="2800" b="1" dirty="0">
                <a:solidFill>
                  <a:prstClr val="black"/>
                </a:solidFill>
                <a:latin typeface="Times New Roman" pitchFamily="18" charset="0"/>
                <a:ea typeface="Calibri" pitchFamily="34" charset="0"/>
                <a:cs typeface="Times New Roman" pitchFamily="18" charset="0"/>
              </a:rPr>
              <a:t>Stimulus for secretion: acid in duodenum.</a:t>
            </a:r>
            <a:endParaRPr lang="en-US" sz="2800" dirty="0">
              <a:solidFill>
                <a:prstClr val="black"/>
              </a:solidFill>
              <a:latin typeface="Arial" pitchFamily="34" charset="0"/>
              <a:cs typeface="Arial" pitchFamily="34" charset="0"/>
            </a:endParaRPr>
          </a:p>
          <a:p>
            <a:pPr lvl="1" algn="l" rtl="0" eaLnBrk="0" fontAlgn="base" hangingPunct="0">
              <a:spcBef>
                <a:spcPct val="0"/>
              </a:spcBef>
              <a:spcAft>
                <a:spcPct val="0"/>
              </a:spcAft>
              <a:buSzPct val="100000"/>
              <a:buFont typeface="Arial" pitchFamily="34" charset="0"/>
              <a:buChar char="•"/>
              <a:tabLst>
                <a:tab pos="419100" algn="l"/>
              </a:tabLst>
            </a:pPr>
            <a:r>
              <a:rPr lang="en-US" sz="2800" b="1" dirty="0">
                <a:solidFill>
                  <a:prstClr val="black"/>
                </a:solidFill>
                <a:latin typeface="Times New Roman" pitchFamily="18" charset="0"/>
                <a:ea typeface="Calibri" pitchFamily="34" charset="0"/>
                <a:cs typeface="Times New Roman" pitchFamily="18" charset="0"/>
              </a:rPr>
              <a:t>Actions:</a:t>
            </a:r>
            <a:endParaRPr lang="en-US" sz="2800" dirty="0">
              <a:solidFill>
                <a:prstClr val="black"/>
              </a:solidFill>
              <a:latin typeface="Arial" pitchFamily="34" charset="0"/>
              <a:cs typeface="Arial" pitchFamily="34" charset="0"/>
            </a:endParaRPr>
          </a:p>
          <a:p>
            <a:pPr marL="1428750" lvl="2" indent="-514350" algn="l" rtl="0" eaLnBrk="0" fontAlgn="base" hangingPunct="0">
              <a:spcBef>
                <a:spcPct val="0"/>
              </a:spcBef>
              <a:spcAft>
                <a:spcPct val="0"/>
              </a:spcAft>
              <a:buSzPct val="100000"/>
              <a:buFont typeface="+mj-lt"/>
              <a:buAutoNum type="arabicPeriod"/>
              <a:tabLst>
                <a:tab pos="419100" algn="l"/>
              </a:tabLst>
            </a:pPr>
            <a:r>
              <a:rPr lang="en-US" sz="2800" b="1" dirty="0">
                <a:solidFill>
                  <a:prstClr val="black"/>
                </a:solidFill>
                <a:latin typeface="Times New Roman" pitchFamily="18" charset="0"/>
                <a:ea typeface="Calibri" pitchFamily="34" charset="0"/>
                <a:cs typeface="Times New Roman" pitchFamily="18" charset="0"/>
              </a:rPr>
              <a:t>↓ Gastric secretion and emptying.</a:t>
            </a:r>
            <a:endParaRPr lang="en-US" sz="2800" dirty="0">
              <a:solidFill>
                <a:prstClr val="black"/>
              </a:solidFill>
              <a:latin typeface="Arial" pitchFamily="34" charset="0"/>
              <a:cs typeface="Arial" pitchFamily="34" charset="0"/>
            </a:endParaRPr>
          </a:p>
          <a:p>
            <a:pPr marL="1428750" lvl="2" indent="-514350" algn="l" rtl="0" eaLnBrk="0" fontAlgn="base" hangingPunct="0">
              <a:spcBef>
                <a:spcPct val="0"/>
              </a:spcBef>
              <a:spcAft>
                <a:spcPct val="0"/>
              </a:spcAft>
              <a:buSzPct val="100000"/>
              <a:buFont typeface="+mj-lt"/>
              <a:buAutoNum type="arabicPeriod"/>
              <a:tabLst>
                <a:tab pos="419100" algn="l"/>
              </a:tabLst>
            </a:pPr>
            <a:r>
              <a:rPr lang="en-US" sz="2800" b="1" dirty="0">
                <a:solidFill>
                  <a:prstClr val="black"/>
                </a:solidFill>
                <a:latin typeface="Times New Roman" pitchFamily="18" charset="0"/>
                <a:ea typeface="Calibri" pitchFamily="34" charset="0"/>
                <a:cs typeface="Times New Roman" pitchFamily="18" charset="0"/>
              </a:rPr>
              <a:t>↑ Pancreatic exocrine secretion (HCO</a:t>
            </a:r>
            <a:r>
              <a:rPr lang="en-US" sz="2800" b="1" baseline="-30000" dirty="0">
                <a:solidFill>
                  <a:prstClr val="black"/>
                </a:solidFill>
                <a:latin typeface="Times New Roman" pitchFamily="18" charset="0"/>
                <a:ea typeface="Calibri" pitchFamily="34" charset="0"/>
                <a:cs typeface="Times New Roman" pitchFamily="18" charset="0"/>
              </a:rPr>
              <a:t>3</a:t>
            </a:r>
            <a:r>
              <a:rPr lang="en-US" sz="2800" b="1" baseline="30000" dirty="0">
                <a:solidFill>
                  <a:prstClr val="black"/>
                </a:solidFill>
                <a:latin typeface="Times New Roman" pitchFamily="18" charset="0"/>
                <a:ea typeface="Calibri" pitchFamily="34" charset="0"/>
                <a:cs typeface="Times New Roman" pitchFamily="18" charset="0"/>
              </a:rPr>
              <a:t>-</a:t>
            </a:r>
            <a:r>
              <a:rPr lang="en-US" sz="2800" b="1" dirty="0">
                <a:solidFill>
                  <a:prstClr val="black"/>
                </a:solidFill>
                <a:latin typeface="Times New Roman" pitchFamily="18" charset="0"/>
                <a:ea typeface="Calibri" pitchFamily="34" charset="0"/>
                <a:cs typeface="Times New Roman" pitchFamily="18" charset="0"/>
              </a:rPr>
              <a:t>).</a:t>
            </a:r>
            <a:endParaRPr lang="en-US" sz="2800" dirty="0">
              <a:solidFill>
                <a:prstClr val="black"/>
              </a:solidFill>
              <a:latin typeface="Arial" pitchFamily="34" charset="0"/>
              <a:cs typeface="Arial" pitchFamily="34" charset="0"/>
            </a:endParaRPr>
          </a:p>
          <a:p>
            <a:pPr algn="l" rtl="0" eaLnBrk="0" fontAlgn="base" hangingPunct="0">
              <a:spcBef>
                <a:spcPct val="0"/>
              </a:spcBef>
              <a:spcAft>
                <a:spcPct val="0"/>
              </a:spcAft>
              <a:tabLst>
                <a:tab pos="419100" algn="l"/>
              </a:tabLst>
            </a:pPr>
            <a:r>
              <a:rPr lang="en-US" sz="2800" b="1" u="sng" dirty="0">
                <a:solidFill>
                  <a:srgbClr val="008080"/>
                </a:solidFill>
                <a:latin typeface="Times New Roman" pitchFamily="18" charset="0"/>
                <a:ea typeface="Calibri" pitchFamily="34" charset="0"/>
                <a:cs typeface="Times New Roman" pitchFamily="18" charset="0"/>
              </a:rPr>
              <a:t>Gastric inhibitory </a:t>
            </a:r>
            <a:r>
              <a:rPr lang="en-US" sz="2800" b="1" u="sng" dirty="0" err="1">
                <a:solidFill>
                  <a:srgbClr val="008080"/>
                </a:solidFill>
                <a:latin typeface="Times New Roman" pitchFamily="18" charset="0"/>
                <a:ea typeface="Calibri" pitchFamily="34" charset="0"/>
                <a:cs typeface="Times New Roman" pitchFamily="18" charset="0"/>
              </a:rPr>
              <a:t>peptid</a:t>
            </a:r>
            <a:r>
              <a:rPr lang="en-US" sz="2800" b="1" u="sng" dirty="0">
                <a:solidFill>
                  <a:srgbClr val="008080"/>
                </a:solidFill>
                <a:latin typeface="Times New Roman" pitchFamily="18" charset="0"/>
                <a:ea typeface="Calibri" pitchFamily="34" charset="0"/>
                <a:cs typeface="Times New Roman" pitchFamily="18" charset="0"/>
              </a:rPr>
              <a:t> (GIP)</a:t>
            </a:r>
            <a:r>
              <a:rPr lang="en-US" sz="2800" b="1" dirty="0">
                <a:solidFill>
                  <a:srgbClr val="008080"/>
                </a:solidFill>
                <a:latin typeface="Times New Roman" pitchFamily="18" charset="0"/>
                <a:ea typeface="Calibri" pitchFamily="34" charset="0"/>
                <a:cs typeface="Times New Roman" pitchFamily="18" charset="0"/>
              </a:rPr>
              <a:t> :</a:t>
            </a:r>
            <a:r>
              <a:rPr lang="en-US" sz="2800" b="1" dirty="0">
                <a:solidFill>
                  <a:prstClr val="black"/>
                </a:solidFill>
                <a:latin typeface="Times New Roman" pitchFamily="18" charset="0"/>
                <a:ea typeface="Calibri" pitchFamily="34" charset="0"/>
                <a:cs typeface="Times New Roman" pitchFamily="18" charset="0"/>
              </a:rPr>
              <a:t> </a:t>
            </a:r>
            <a:endParaRPr lang="en-US" sz="2800" dirty="0">
              <a:solidFill>
                <a:prstClr val="black"/>
              </a:solidFill>
              <a:latin typeface="Arial" pitchFamily="34" charset="0"/>
              <a:cs typeface="Arial" pitchFamily="34" charset="0"/>
            </a:endParaRPr>
          </a:p>
          <a:p>
            <a:pPr lvl="2" algn="l" rtl="0" eaLnBrk="0" fontAlgn="base" hangingPunct="0">
              <a:spcBef>
                <a:spcPct val="0"/>
              </a:spcBef>
              <a:spcAft>
                <a:spcPct val="0"/>
              </a:spcAft>
              <a:buSzPct val="100000"/>
              <a:buFont typeface="Arial" pitchFamily="34" charset="0"/>
              <a:buChar char="•"/>
              <a:tabLst>
                <a:tab pos="419100" algn="l"/>
              </a:tabLst>
            </a:pPr>
            <a:r>
              <a:rPr lang="en-US" sz="2800" b="1" dirty="0">
                <a:solidFill>
                  <a:prstClr val="black"/>
                </a:solidFill>
                <a:latin typeface="Times New Roman" pitchFamily="18" charset="0"/>
                <a:ea typeface="Calibri" pitchFamily="34" charset="0"/>
                <a:cs typeface="Times New Roman" pitchFamily="18" charset="0"/>
              </a:rPr>
              <a:t>Released from duodenum.</a:t>
            </a:r>
            <a:endParaRPr lang="en-US" sz="2800" dirty="0">
              <a:solidFill>
                <a:prstClr val="black"/>
              </a:solidFill>
              <a:latin typeface="Arial" pitchFamily="34" charset="0"/>
              <a:cs typeface="Arial" pitchFamily="34" charset="0"/>
            </a:endParaRPr>
          </a:p>
          <a:p>
            <a:pPr lvl="2" algn="l" rtl="0" eaLnBrk="0" fontAlgn="base" hangingPunct="0">
              <a:spcBef>
                <a:spcPct val="0"/>
              </a:spcBef>
              <a:spcAft>
                <a:spcPct val="0"/>
              </a:spcAft>
              <a:buSzPct val="100000"/>
              <a:buFont typeface="Arial" pitchFamily="34" charset="0"/>
              <a:buChar char="•"/>
              <a:tabLst>
                <a:tab pos="419100" algn="l"/>
              </a:tabLst>
            </a:pPr>
            <a:r>
              <a:rPr lang="en-US" sz="2800" b="1" dirty="0">
                <a:solidFill>
                  <a:prstClr val="black"/>
                </a:solidFill>
                <a:latin typeface="Times New Roman" pitchFamily="18" charset="0"/>
                <a:ea typeface="Calibri" pitchFamily="34" charset="0"/>
                <a:cs typeface="Times New Roman" pitchFamily="18" charset="0"/>
              </a:rPr>
              <a:t>Stimulus for secretion: acid and fat in duodenum.</a:t>
            </a:r>
            <a:endParaRPr lang="en-US" sz="2800" dirty="0">
              <a:solidFill>
                <a:prstClr val="black"/>
              </a:solidFill>
              <a:latin typeface="Arial" pitchFamily="34" charset="0"/>
              <a:cs typeface="Arial" pitchFamily="34" charset="0"/>
            </a:endParaRPr>
          </a:p>
          <a:p>
            <a:pPr lvl="2" algn="l" rtl="0" eaLnBrk="0" fontAlgn="base" hangingPunct="0">
              <a:spcBef>
                <a:spcPct val="0"/>
              </a:spcBef>
              <a:spcAft>
                <a:spcPct val="0"/>
              </a:spcAft>
              <a:buSzPct val="100000"/>
              <a:buFont typeface="Arial" pitchFamily="34" charset="0"/>
              <a:buChar char="•"/>
              <a:tabLst>
                <a:tab pos="419100" algn="l"/>
              </a:tabLst>
            </a:pPr>
            <a:r>
              <a:rPr lang="en-US" sz="2800" b="1" dirty="0">
                <a:solidFill>
                  <a:prstClr val="black"/>
                </a:solidFill>
                <a:latin typeface="Times New Roman" pitchFamily="18" charset="0"/>
                <a:ea typeface="Calibri" pitchFamily="34" charset="0"/>
                <a:cs typeface="Times New Roman" pitchFamily="18" charset="0"/>
              </a:rPr>
              <a:t>Actions: Inhibits gastric secretion and emptying .</a:t>
            </a:r>
            <a:endParaRPr lang="en-US" sz="2800" dirty="0">
              <a:solidFill>
                <a:prstClr val="black"/>
              </a:solidFill>
              <a:latin typeface="Arial" pitchFamily="34" charset="0"/>
              <a:cs typeface="Arial" pitchFamily="34" charset="0"/>
            </a:endParaRPr>
          </a:p>
          <a:p>
            <a:pPr algn="l" rtl="0" eaLnBrk="0" fontAlgn="base" hangingPunct="0">
              <a:spcBef>
                <a:spcPct val="0"/>
              </a:spcBef>
              <a:spcAft>
                <a:spcPct val="0"/>
              </a:spcAft>
              <a:tabLst>
                <a:tab pos="419100" algn="l"/>
              </a:tabLst>
            </a:pPr>
            <a:endParaRPr lang="en-US" dirty="0">
              <a:solidFill>
                <a:prstClr val="black"/>
              </a:solidFill>
              <a:latin typeface="Arial" pitchFamily="34" charset="0"/>
              <a:cs typeface="Arial" pitchFamily="34" charset="0"/>
            </a:endParaRPr>
          </a:p>
        </p:txBody>
      </p:sp>
      <p:sp>
        <p:nvSpPr>
          <p:cNvPr id="3" name="Footer Placeholder 8"/>
          <p:cNvSpPr>
            <a:spLocks noGrp="1"/>
          </p:cNvSpPr>
          <p:nvPr>
            <p:ph type="ftr" sz="quarter" idx="11"/>
          </p:nvPr>
        </p:nvSpPr>
        <p:spPr>
          <a:xfrm>
            <a:off x="504825" y="6356351"/>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4" name="Slide Number Placeholder 9"/>
          <p:cNvSpPr>
            <a:spLocks noGrp="1"/>
          </p:cNvSpPr>
          <p:nvPr>
            <p:ph type="sldNum" sz="quarter" idx="12"/>
          </p:nvPr>
        </p:nvSpPr>
        <p:spPr>
          <a:xfrm>
            <a:off x="6708775" y="6356351"/>
            <a:ext cx="2130425" cy="273050"/>
          </a:xfrm>
        </p:spPr>
        <p:txBody>
          <a:bodyPr/>
          <a:lstStyle/>
          <a:p>
            <a:pPr>
              <a:defRPr/>
            </a:pPr>
            <a:r>
              <a:rPr lang="en-US" sz="1600" b="1" dirty="0">
                <a:solidFill>
                  <a:prstClr val="black">
                    <a:tint val="75000"/>
                  </a:prstClr>
                </a:solidFill>
                <a:latin typeface="Arial Narrow" pitchFamily="34" charset="0"/>
              </a:rPr>
              <a:t>12</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2878892795"/>
      </p:ext>
    </p:extLst>
  </p:cSld>
  <p:clrMapOvr>
    <a:masterClrMapping/>
  </p:clrMapOvr>
  <p:transition>
    <p:pull dir="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0" y="357166"/>
            <a:ext cx="885828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rtl="0" fontAlgn="base">
              <a:spcBef>
                <a:spcPct val="0"/>
              </a:spcBef>
              <a:spcAft>
                <a:spcPct val="0"/>
              </a:spcAft>
              <a:tabLst>
                <a:tab pos="628650" algn="l"/>
              </a:tabLst>
            </a:pPr>
            <a:r>
              <a:rPr lang="en-US" sz="2400" b="1" u="sng" dirty="0">
                <a:solidFill>
                  <a:srgbClr val="008080"/>
                </a:solidFill>
                <a:latin typeface="Times New Roman" pitchFamily="18" charset="0"/>
                <a:ea typeface="Calibri" pitchFamily="34" charset="0"/>
                <a:cs typeface="Times New Roman" pitchFamily="18" charset="0"/>
              </a:rPr>
              <a:t>The movement of GIT (GIT motility):</a:t>
            </a:r>
            <a:r>
              <a:rPr lang="en-US" sz="2400" b="1" dirty="0">
                <a:solidFill>
                  <a:srgbClr val="008080"/>
                </a:solidFill>
                <a:latin typeface="Times New Roman" pitchFamily="18" charset="0"/>
                <a:ea typeface="Calibri" pitchFamily="34" charset="0"/>
                <a:cs typeface="Times New Roman" pitchFamily="18" charset="0"/>
              </a:rPr>
              <a:t> </a:t>
            </a:r>
            <a:r>
              <a:rPr lang="en-US" sz="2400" b="1" dirty="0">
                <a:solidFill>
                  <a:prstClr val="black"/>
                </a:solidFill>
                <a:latin typeface="Times New Roman" pitchFamily="18" charset="0"/>
                <a:ea typeface="Calibri" pitchFamily="34" charset="0"/>
                <a:cs typeface="Times New Roman" pitchFamily="18" charset="0"/>
              </a:rPr>
              <a:t>There are 2 types of movements in GIT:</a:t>
            </a:r>
            <a:endParaRPr lang="en-US" sz="2400" dirty="0">
              <a:solidFill>
                <a:prstClr val="black"/>
              </a:solidFill>
              <a:latin typeface="Arial" pitchFamily="34" charset="0"/>
              <a:cs typeface="Arial" pitchFamily="34" charset="0"/>
            </a:endParaRPr>
          </a:p>
          <a:p>
            <a:pPr marL="457200" indent="-457200" algn="justLow" rtl="0" eaLnBrk="0" fontAlgn="base" hangingPunct="0">
              <a:spcBef>
                <a:spcPct val="0"/>
              </a:spcBef>
              <a:spcAft>
                <a:spcPct val="0"/>
              </a:spcAft>
              <a:buFont typeface="+mj-lt"/>
              <a:buAutoNum type="arabicPeriod"/>
              <a:tabLst>
                <a:tab pos="628650" algn="l"/>
              </a:tabLst>
            </a:pPr>
            <a:r>
              <a:rPr lang="en-US" sz="2400" b="1" dirty="0">
                <a:solidFill>
                  <a:prstClr val="black"/>
                </a:solidFill>
                <a:latin typeface="Times New Roman" pitchFamily="18" charset="0"/>
                <a:ea typeface="Calibri" pitchFamily="34" charset="0"/>
                <a:cs typeface="Times New Roman" pitchFamily="18" charset="0"/>
              </a:rPr>
              <a:t>Mixing movement: local mix the food with secretion in GIT, done by visceral smooth muscle of the  organ.</a:t>
            </a:r>
            <a:endParaRPr lang="en-US" sz="2400" dirty="0">
              <a:solidFill>
                <a:prstClr val="black"/>
              </a:solidFill>
              <a:latin typeface="Arial" pitchFamily="34" charset="0"/>
              <a:cs typeface="Arial" pitchFamily="34" charset="0"/>
            </a:endParaRPr>
          </a:p>
          <a:p>
            <a:pPr marL="457200" indent="-457200" algn="justLow" rtl="0" eaLnBrk="0" fontAlgn="base" hangingPunct="0">
              <a:spcBef>
                <a:spcPct val="0"/>
              </a:spcBef>
              <a:spcAft>
                <a:spcPct val="0"/>
              </a:spcAft>
              <a:buFont typeface="+mj-lt"/>
              <a:buAutoNum type="arabicPeriod"/>
              <a:tabLst>
                <a:tab pos="628650" algn="l"/>
              </a:tabLst>
            </a:pPr>
            <a:r>
              <a:rPr lang="en-US" sz="2400" b="1" dirty="0">
                <a:solidFill>
                  <a:prstClr val="black"/>
                </a:solidFill>
                <a:latin typeface="Times New Roman" pitchFamily="18" charset="0"/>
                <a:ea typeface="Calibri" pitchFamily="34" charset="0"/>
                <a:cs typeface="Times New Roman" pitchFamily="18" charset="0"/>
              </a:rPr>
              <a:t>Propulsive movement: push the food from one part of GIT to the other. It is also called </a:t>
            </a:r>
            <a:r>
              <a:rPr lang="en-US" sz="2400" b="1" i="1" dirty="0">
                <a:solidFill>
                  <a:prstClr val="black"/>
                </a:solidFill>
                <a:latin typeface="Times New Roman" pitchFamily="18" charset="0"/>
                <a:ea typeface="Calibri" pitchFamily="34" charset="0"/>
                <a:cs typeface="Times New Roman" pitchFamily="18" charset="0"/>
              </a:rPr>
              <a:t>peristalsis</a:t>
            </a:r>
            <a:r>
              <a:rPr lang="en-US" sz="2400" b="1" dirty="0">
                <a:solidFill>
                  <a:prstClr val="black"/>
                </a:solidFill>
                <a:latin typeface="Times New Roman" pitchFamily="18" charset="0"/>
                <a:ea typeface="Calibri" pitchFamily="34" charset="0"/>
                <a:cs typeface="Times New Roman" pitchFamily="18" charset="0"/>
              </a:rPr>
              <a:t>.</a:t>
            </a:r>
            <a:endParaRPr lang="en-US" sz="2400" dirty="0">
              <a:solidFill>
                <a:prstClr val="black"/>
              </a:solidFill>
              <a:latin typeface="Arial" pitchFamily="34" charset="0"/>
              <a:cs typeface="Arial" pitchFamily="34" charset="0"/>
            </a:endParaRPr>
          </a:p>
          <a:p>
            <a:pPr lvl="1" algn="justLow" rtl="0" eaLnBrk="0" fontAlgn="base" hangingPunct="0">
              <a:spcBef>
                <a:spcPct val="0"/>
              </a:spcBef>
              <a:spcAft>
                <a:spcPct val="0"/>
              </a:spcAft>
              <a:buFont typeface="Arial" pitchFamily="34" charset="0"/>
              <a:buChar char="•"/>
              <a:tabLst>
                <a:tab pos="628650" algn="l"/>
              </a:tabLst>
            </a:pPr>
            <a:r>
              <a:rPr lang="en-US" sz="2400" b="1" dirty="0">
                <a:solidFill>
                  <a:prstClr val="black"/>
                </a:solidFill>
                <a:latin typeface="Times New Roman" pitchFamily="18" charset="0"/>
                <a:ea typeface="Calibri" pitchFamily="34" charset="0"/>
                <a:cs typeface="Times New Roman" pitchFamily="18" charset="0"/>
              </a:rPr>
              <a:t>It is due to contraction of the smooth muscle and it's not unique for GIT it is also occurs  in other organs like </a:t>
            </a:r>
            <a:r>
              <a:rPr lang="en-US" sz="2400" b="1" dirty="0" err="1">
                <a:solidFill>
                  <a:prstClr val="black"/>
                </a:solidFill>
                <a:latin typeface="Times New Roman" pitchFamily="18" charset="0"/>
                <a:ea typeface="Calibri" pitchFamily="34" charset="0"/>
                <a:cs typeface="Times New Roman" pitchFamily="18" charset="0"/>
              </a:rPr>
              <a:t>ureters</a:t>
            </a:r>
            <a:r>
              <a:rPr lang="en-US" sz="2400" b="1" dirty="0">
                <a:solidFill>
                  <a:prstClr val="black"/>
                </a:solidFill>
                <a:latin typeface="Times New Roman" pitchFamily="18" charset="0"/>
                <a:ea typeface="Calibri" pitchFamily="34" charset="0"/>
                <a:cs typeface="Times New Roman" pitchFamily="18" charset="0"/>
              </a:rPr>
              <a:t>.</a:t>
            </a:r>
            <a:endParaRPr lang="en-US" sz="2400" dirty="0">
              <a:solidFill>
                <a:prstClr val="black"/>
              </a:solidFill>
              <a:latin typeface="Arial" pitchFamily="34" charset="0"/>
              <a:cs typeface="Arial" pitchFamily="34" charset="0"/>
            </a:endParaRPr>
          </a:p>
          <a:p>
            <a:pPr lvl="1" algn="justLow" rtl="0" eaLnBrk="0" fontAlgn="base" hangingPunct="0">
              <a:spcBef>
                <a:spcPct val="0"/>
              </a:spcBef>
              <a:spcAft>
                <a:spcPct val="0"/>
              </a:spcAft>
              <a:buFont typeface="Arial" pitchFamily="34" charset="0"/>
              <a:buChar char="•"/>
              <a:tabLst>
                <a:tab pos="628650" algn="l"/>
              </a:tabLst>
            </a:pPr>
            <a:r>
              <a:rPr lang="en-US" sz="2400" b="1" dirty="0">
                <a:solidFill>
                  <a:prstClr val="black"/>
                </a:solidFill>
                <a:latin typeface="Times New Roman" pitchFamily="18" charset="0"/>
                <a:ea typeface="Calibri" pitchFamily="34" charset="0"/>
                <a:cs typeface="Times New Roman" pitchFamily="18" charset="0"/>
              </a:rPr>
              <a:t>Peristalsis has one direction of movement called oral to caudal direction (oral to rectal) while in abnormal conditions </a:t>
            </a:r>
            <a:r>
              <a:rPr lang="en-US" sz="2400" b="1" dirty="0" err="1">
                <a:solidFill>
                  <a:prstClr val="black"/>
                </a:solidFill>
                <a:latin typeface="Times New Roman" pitchFamily="18" charset="0"/>
                <a:ea typeface="Calibri" pitchFamily="34" charset="0"/>
                <a:cs typeface="Times New Roman" pitchFamily="18" charset="0"/>
              </a:rPr>
              <a:t>e.g</a:t>
            </a:r>
            <a:r>
              <a:rPr lang="en-US" sz="2400" b="1" dirty="0">
                <a:solidFill>
                  <a:prstClr val="black"/>
                </a:solidFill>
                <a:latin typeface="Times New Roman" pitchFamily="18" charset="0"/>
                <a:ea typeface="Calibri" pitchFamily="34" charset="0"/>
                <a:cs typeface="Times New Roman" pitchFamily="18" charset="0"/>
              </a:rPr>
              <a:t> vomiting, the direction will be reversed (opposite). </a:t>
            </a:r>
            <a:endParaRPr lang="en-US" sz="2400" dirty="0">
              <a:solidFill>
                <a:prstClr val="black"/>
              </a:solidFill>
              <a:latin typeface="Arial" pitchFamily="34" charset="0"/>
              <a:cs typeface="Arial" pitchFamily="34" charset="0"/>
            </a:endParaRPr>
          </a:p>
          <a:p>
            <a:pPr lvl="1" algn="justLow" rtl="0" eaLnBrk="0" fontAlgn="base" hangingPunct="0">
              <a:spcBef>
                <a:spcPct val="0"/>
              </a:spcBef>
              <a:spcAft>
                <a:spcPct val="0"/>
              </a:spcAft>
              <a:buFont typeface="Arial" pitchFamily="34" charset="0"/>
              <a:buChar char="•"/>
              <a:tabLst>
                <a:tab pos="628650" algn="l"/>
              </a:tabLst>
            </a:pPr>
            <a:r>
              <a:rPr lang="en-US" sz="2400" b="1" dirty="0">
                <a:solidFill>
                  <a:prstClr val="black"/>
                </a:solidFill>
                <a:latin typeface="Times New Roman" pitchFamily="18" charset="0"/>
                <a:ea typeface="Calibri" pitchFamily="34" charset="0"/>
                <a:cs typeface="Times New Roman" pitchFamily="18" charset="0"/>
              </a:rPr>
              <a:t>The stimulus for peristalsis is distention of lumen of GIT by food (or other material even a foreign body). This distention is going to stimulate the mechanoreceptor which will send impulse to </a:t>
            </a:r>
            <a:r>
              <a:rPr lang="en-US" sz="2400" b="1" dirty="0" err="1">
                <a:solidFill>
                  <a:prstClr val="black"/>
                </a:solidFill>
                <a:latin typeface="Times New Roman" pitchFamily="18" charset="0"/>
                <a:ea typeface="Calibri" pitchFamily="34" charset="0"/>
                <a:cs typeface="Times New Roman" pitchFamily="18" charset="0"/>
              </a:rPr>
              <a:t>Myenteric</a:t>
            </a:r>
            <a:r>
              <a:rPr lang="en-US" sz="2400" b="1" dirty="0">
                <a:solidFill>
                  <a:prstClr val="black"/>
                </a:solidFill>
                <a:latin typeface="Times New Roman" pitchFamily="18" charset="0"/>
                <a:ea typeface="Calibri" pitchFamily="34" charset="0"/>
                <a:cs typeface="Times New Roman" pitchFamily="18" charset="0"/>
              </a:rPr>
              <a:t> nerve plexus which will initiates peristalsis.</a:t>
            </a:r>
            <a:endParaRPr lang="en-US" sz="2400" dirty="0">
              <a:solidFill>
                <a:prstClr val="black"/>
              </a:solidFill>
              <a:latin typeface="Arial" pitchFamily="34" charset="0"/>
              <a:cs typeface="Arial" pitchFamily="34" charset="0"/>
            </a:endParaRPr>
          </a:p>
        </p:txBody>
      </p:sp>
      <p:sp>
        <p:nvSpPr>
          <p:cNvPr id="3" name="Footer Placeholder 8"/>
          <p:cNvSpPr>
            <a:spLocks noGrp="1"/>
          </p:cNvSpPr>
          <p:nvPr>
            <p:ph type="ftr" sz="quarter" idx="11"/>
          </p:nvPr>
        </p:nvSpPr>
        <p:spPr>
          <a:xfrm>
            <a:off x="504825" y="6468318"/>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4" name="Slide Number Placeholder 9"/>
          <p:cNvSpPr>
            <a:spLocks noGrp="1"/>
          </p:cNvSpPr>
          <p:nvPr>
            <p:ph type="sldNum" sz="quarter" idx="12"/>
          </p:nvPr>
        </p:nvSpPr>
        <p:spPr>
          <a:xfrm>
            <a:off x="6708775" y="6468318"/>
            <a:ext cx="2130425" cy="273050"/>
          </a:xfrm>
        </p:spPr>
        <p:txBody>
          <a:bodyPr/>
          <a:lstStyle/>
          <a:p>
            <a:pPr>
              <a:defRPr/>
            </a:pPr>
            <a:r>
              <a:rPr lang="en-US" sz="1600" b="1" dirty="0">
                <a:solidFill>
                  <a:prstClr val="black">
                    <a:tint val="75000"/>
                  </a:prstClr>
                </a:solidFill>
                <a:latin typeface="Arial Narrow" pitchFamily="34" charset="0"/>
              </a:rPr>
              <a:t>13</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2021657572"/>
      </p:ext>
    </p:extLst>
  </p:cSld>
  <p:clrMapOvr>
    <a:masterClrMapping/>
  </p:clrMapOvr>
  <p:transition>
    <p:pull dir="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0" y="642918"/>
            <a:ext cx="9144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algn="justLow" rtl="0" fontAlgn="base">
              <a:spcBef>
                <a:spcPct val="0"/>
              </a:spcBef>
              <a:spcAft>
                <a:spcPct val="0"/>
              </a:spcAft>
              <a:buFont typeface="Arial" pitchFamily="34" charset="0"/>
              <a:buChar char="•"/>
              <a:tabLst>
                <a:tab pos="628650" algn="l"/>
              </a:tabLst>
            </a:pPr>
            <a:r>
              <a:rPr lang="en-US" sz="2400" b="1" dirty="0">
                <a:solidFill>
                  <a:prstClr val="black"/>
                </a:solidFill>
                <a:latin typeface="Times New Roman" pitchFamily="18" charset="0"/>
                <a:ea typeface="Calibri" pitchFamily="34" charset="0"/>
                <a:cs typeface="Times New Roman" pitchFamily="18" charset="0"/>
              </a:rPr>
              <a:t>The area behind the distention will contract due to release of acetylcholine and substance P while the area after (in front of) the distention will relax due to the release of </a:t>
            </a:r>
            <a:r>
              <a:rPr lang="en-US" sz="2400" b="1" dirty="0" err="1">
                <a:solidFill>
                  <a:prstClr val="black"/>
                </a:solidFill>
                <a:latin typeface="Times New Roman" pitchFamily="18" charset="0"/>
                <a:ea typeface="Calibri" pitchFamily="34" charset="0"/>
                <a:cs typeface="Times New Roman" pitchFamily="18" charset="0"/>
              </a:rPr>
              <a:t>vaso</a:t>
            </a:r>
            <a:r>
              <a:rPr lang="en-US" sz="2400" b="1" dirty="0">
                <a:solidFill>
                  <a:prstClr val="black"/>
                </a:solidFill>
                <a:latin typeface="Times New Roman" pitchFamily="18" charset="0"/>
                <a:ea typeface="Calibri" pitchFamily="34" charset="0"/>
                <a:cs typeface="Times New Roman" pitchFamily="18" charset="0"/>
              </a:rPr>
              <a:t>-active intestinal polypeptide (VIP). This is called the law of gut.</a:t>
            </a:r>
            <a:endParaRPr lang="en-US" sz="2400" dirty="0">
              <a:solidFill>
                <a:prstClr val="black"/>
              </a:solidFill>
              <a:latin typeface="Arial" pitchFamily="34" charset="0"/>
              <a:cs typeface="Arial" pitchFamily="34" charset="0"/>
            </a:endParaRPr>
          </a:p>
        </p:txBody>
      </p:sp>
      <p:pic>
        <p:nvPicPr>
          <p:cNvPr id="4098" name="Picture 2" descr="peristalsis2"/>
          <p:cNvPicPr>
            <a:picLocks noChangeAspect="1" noChangeArrowheads="1"/>
          </p:cNvPicPr>
          <p:nvPr/>
        </p:nvPicPr>
        <p:blipFill>
          <a:blip r:embed="rId2"/>
          <a:srcRect/>
          <a:stretch>
            <a:fillRect/>
          </a:stretch>
        </p:blipFill>
        <p:spPr bwMode="auto">
          <a:xfrm>
            <a:off x="0" y="2214554"/>
            <a:ext cx="9144000" cy="4310790"/>
          </a:xfrm>
          <a:prstGeom prst="rect">
            <a:avLst/>
          </a:prstGeom>
          <a:noFill/>
          <a:ln w="9525">
            <a:noFill/>
            <a:miter lim="800000"/>
            <a:headEnd/>
            <a:tailEnd/>
          </a:ln>
        </p:spPr>
      </p:pic>
      <p:sp>
        <p:nvSpPr>
          <p:cNvPr id="4" name="Footer Placeholder 8"/>
          <p:cNvSpPr>
            <a:spLocks noGrp="1"/>
          </p:cNvSpPr>
          <p:nvPr>
            <p:ph type="ftr" sz="quarter" idx="11"/>
          </p:nvPr>
        </p:nvSpPr>
        <p:spPr>
          <a:xfrm>
            <a:off x="504825" y="6468318"/>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5" name="Slide Number Placeholder 9"/>
          <p:cNvSpPr>
            <a:spLocks noGrp="1"/>
          </p:cNvSpPr>
          <p:nvPr>
            <p:ph type="sldNum" sz="quarter" idx="12"/>
          </p:nvPr>
        </p:nvSpPr>
        <p:spPr>
          <a:xfrm>
            <a:off x="6708775" y="6468318"/>
            <a:ext cx="2130425" cy="273050"/>
          </a:xfrm>
        </p:spPr>
        <p:txBody>
          <a:bodyPr/>
          <a:lstStyle/>
          <a:p>
            <a:pPr>
              <a:defRPr/>
            </a:pPr>
            <a:r>
              <a:rPr lang="en-US" sz="1600" b="1" dirty="0">
                <a:solidFill>
                  <a:prstClr val="black">
                    <a:tint val="75000"/>
                  </a:prstClr>
                </a:solidFill>
                <a:latin typeface="Arial Narrow" pitchFamily="34" charset="0"/>
              </a:rPr>
              <a:t>14</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242723784"/>
      </p:ext>
    </p:extLst>
  </p:cSld>
  <p:clrMapOvr>
    <a:masterClrMapping/>
  </p:clrMapOvr>
  <p:transition>
    <p:pull dir="rd"/>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 descr="C:\Users\hp-6730s\Pictures\Peristalsis.gif"/>
          <p:cNvPicPr>
            <a:picLocks noChangeAspect="1" noChangeArrowheads="1" noCrop="1"/>
          </p:cNvPicPr>
          <p:nvPr/>
        </p:nvPicPr>
        <p:blipFill>
          <a:blip r:embed="rId2"/>
          <a:srcRect/>
          <a:stretch>
            <a:fillRect/>
          </a:stretch>
        </p:blipFill>
        <p:spPr bwMode="auto">
          <a:xfrm>
            <a:off x="0" y="-27384"/>
            <a:ext cx="9155861" cy="6624736"/>
          </a:xfrm>
          <a:prstGeom prst="rect">
            <a:avLst/>
          </a:prstGeom>
          <a:noFill/>
        </p:spPr>
      </p:pic>
      <p:sp>
        <p:nvSpPr>
          <p:cNvPr id="3" name="Footer Placeholder 8"/>
          <p:cNvSpPr>
            <a:spLocks noGrp="1"/>
          </p:cNvSpPr>
          <p:nvPr>
            <p:ph type="ftr" sz="quarter" idx="11"/>
          </p:nvPr>
        </p:nvSpPr>
        <p:spPr>
          <a:xfrm>
            <a:off x="504825" y="6468318"/>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5" name="Slide Number Placeholder 9"/>
          <p:cNvSpPr>
            <a:spLocks noGrp="1"/>
          </p:cNvSpPr>
          <p:nvPr>
            <p:ph type="sldNum" sz="quarter" idx="12"/>
          </p:nvPr>
        </p:nvSpPr>
        <p:spPr>
          <a:xfrm>
            <a:off x="6708775" y="6468318"/>
            <a:ext cx="2130425" cy="273050"/>
          </a:xfrm>
        </p:spPr>
        <p:txBody>
          <a:bodyPr/>
          <a:lstStyle/>
          <a:p>
            <a:pPr>
              <a:defRPr/>
            </a:pPr>
            <a:r>
              <a:rPr lang="en-US" sz="1600" b="1" dirty="0">
                <a:solidFill>
                  <a:prstClr val="black">
                    <a:tint val="75000"/>
                  </a:prstClr>
                </a:solidFill>
                <a:latin typeface="Arial Narrow" pitchFamily="34" charset="0"/>
              </a:rPr>
              <a:t>15</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2771959452"/>
      </p:ext>
    </p:extLst>
  </p:cSld>
  <p:clrMapOvr>
    <a:masterClrMapping/>
  </p:clrMapOvr>
  <p:transition>
    <p:pull dir="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428604"/>
            <a:ext cx="9144000" cy="3416320"/>
          </a:xfrm>
          <a:prstGeom prst="rect">
            <a:avLst/>
          </a:prstGeom>
        </p:spPr>
        <p:txBody>
          <a:bodyPr wrap="square">
            <a:spAutoFit/>
          </a:bodyPr>
          <a:lstStyle/>
          <a:p>
            <a:pPr lvl="1" algn="justLow" rtl="0" eaLnBrk="0" fontAlgn="base" hangingPunct="0">
              <a:spcBef>
                <a:spcPct val="0"/>
              </a:spcBef>
              <a:spcAft>
                <a:spcPct val="0"/>
              </a:spcAft>
              <a:buFont typeface="Arial" pitchFamily="34" charset="0"/>
              <a:buChar char="•"/>
              <a:tabLst>
                <a:tab pos="628650" algn="l"/>
              </a:tabLst>
            </a:pPr>
            <a:r>
              <a:rPr lang="en-US" sz="2400" b="1" dirty="0">
                <a:solidFill>
                  <a:prstClr val="black"/>
                </a:solidFill>
                <a:latin typeface="Times New Roman" pitchFamily="18" charset="0"/>
                <a:ea typeface="Calibri" pitchFamily="34" charset="0"/>
                <a:cs typeface="Times New Roman" pitchFamily="18" charset="0"/>
              </a:rPr>
              <a:t>The area in front of distention is going to do  receptor relaxation so food will move from oral to caudal end, and food will move to the relaxed area.</a:t>
            </a:r>
            <a:endParaRPr lang="en-US" sz="2400" dirty="0">
              <a:solidFill>
                <a:prstClr val="black"/>
              </a:solidFill>
              <a:latin typeface="Arial" pitchFamily="34" charset="0"/>
              <a:cs typeface="Arial" pitchFamily="34" charset="0"/>
            </a:endParaRPr>
          </a:p>
          <a:p>
            <a:pPr lvl="1" algn="justLow" rtl="0" eaLnBrk="0" fontAlgn="base" hangingPunct="0">
              <a:spcBef>
                <a:spcPct val="0"/>
              </a:spcBef>
              <a:spcAft>
                <a:spcPct val="0"/>
              </a:spcAft>
              <a:buFont typeface="Arial" pitchFamily="34" charset="0"/>
              <a:buChar char="•"/>
              <a:tabLst>
                <a:tab pos="628650" algn="l"/>
              </a:tabLst>
            </a:pPr>
            <a:r>
              <a:rPr lang="en-US" sz="2400" b="1" dirty="0">
                <a:solidFill>
                  <a:prstClr val="black"/>
                </a:solidFill>
                <a:latin typeface="Times New Roman" pitchFamily="18" charset="0"/>
                <a:ea typeface="Calibri" pitchFamily="34" charset="0"/>
                <a:cs typeface="Times New Roman" pitchFamily="18" charset="0"/>
              </a:rPr>
              <a:t> In some children there is congenital absence of </a:t>
            </a:r>
            <a:r>
              <a:rPr lang="en-US" sz="2400" b="1" dirty="0" err="1">
                <a:solidFill>
                  <a:prstClr val="black"/>
                </a:solidFill>
                <a:latin typeface="Times New Roman" pitchFamily="18" charset="0"/>
                <a:ea typeface="Calibri" pitchFamily="34" charset="0"/>
                <a:cs typeface="Times New Roman" pitchFamily="18" charset="0"/>
              </a:rPr>
              <a:t>Myenteric</a:t>
            </a:r>
            <a:r>
              <a:rPr lang="en-US" sz="2400" b="1" dirty="0">
                <a:solidFill>
                  <a:prstClr val="black"/>
                </a:solidFill>
                <a:latin typeface="Times New Roman" pitchFamily="18" charset="0"/>
                <a:ea typeface="Calibri" pitchFamily="34" charset="0"/>
                <a:cs typeface="Times New Roman" pitchFamily="18" charset="0"/>
              </a:rPr>
              <a:t> nerve plexus in segment of the  colon (</a:t>
            </a:r>
            <a:r>
              <a:rPr lang="en-US" sz="2400" b="1" dirty="0" err="1">
                <a:solidFill>
                  <a:prstClr val="black"/>
                </a:solidFill>
                <a:latin typeface="Times New Roman" pitchFamily="18" charset="0"/>
                <a:ea typeface="Calibri" pitchFamily="34" charset="0"/>
                <a:cs typeface="Times New Roman" pitchFamily="18" charset="0"/>
              </a:rPr>
              <a:t>aganglionic</a:t>
            </a:r>
            <a:r>
              <a:rPr lang="en-US" sz="2400" b="1" dirty="0">
                <a:solidFill>
                  <a:prstClr val="black"/>
                </a:solidFill>
                <a:latin typeface="Times New Roman" pitchFamily="18" charset="0"/>
                <a:ea typeface="Calibri" pitchFamily="34" charset="0"/>
                <a:cs typeface="Times New Roman" pitchFamily="18" charset="0"/>
              </a:rPr>
              <a:t> segment) → no  peristalsis in this segment → food (feces) can not transported from oral to caudal direction → distension of the colon (congenital </a:t>
            </a:r>
            <a:r>
              <a:rPr lang="en-US" sz="2400" b="1" dirty="0" err="1">
                <a:solidFill>
                  <a:prstClr val="black"/>
                </a:solidFill>
                <a:latin typeface="Times New Roman" pitchFamily="18" charset="0"/>
                <a:ea typeface="Calibri" pitchFamily="34" charset="0"/>
                <a:cs typeface="Times New Roman" pitchFamily="18" charset="0"/>
              </a:rPr>
              <a:t>megacolon</a:t>
            </a:r>
            <a:r>
              <a:rPr lang="en-US" sz="2400" b="1" dirty="0">
                <a:solidFill>
                  <a:prstClr val="black"/>
                </a:solidFill>
                <a:latin typeface="Times New Roman" pitchFamily="18" charset="0"/>
                <a:ea typeface="Calibri" pitchFamily="34" charset="0"/>
                <a:cs typeface="Times New Roman" pitchFamily="18" charset="0"/>
              </a:rPr>
              <a:t> also called </a:t>
            </a:r>
            <a:r>
              <a:rPr lang="en-US" sz="2400" b="1" dirty="0" err="1">
                <a:solidFill>
                  <a:prstClr val="black"/>
                </a:solidFill>
                <a:latin typeface="Times New Roman" pitchFamily="18" charset="0"/>
                <a:ea typeface="Calibri" pitchFamily="34" charset="0"/>
                <a:cs typeface="Times New Roman" pitchFamily="18" charset="0"/>
              </a:rPr>
              <a:t>Hirschsprung</a:t>
            </a:r>
            <a:r>
              <a:rPr lang="en-US" sz="2400" b="1" baseline="30000" dirty="0" err="1">
                <a:solidFill>
                  <a:prstClr val="black"/>
                </a:solidFill>
                <a:latin typeface="Times New Roman" pitchFamily="18" charset="0"/>
                <a:ea typeface="Calibri" pitchFamily="34" charset="0"/>
                <a:cs typeface="Times New Roman" pitchFamily="18" charset="0"/>
              </a:rPr>
              <a:t>,</a:t>
            </a:r>
            <a:r>
              <a:rPr lang="en-US" sz="2400" b="1" dirty="0" err="1">
                <a:solidFill>
                  <a:prstClr val="black"/>
                </a:solidFill>
                <a:latin typeface="Times New Roman" pitchFamily="18" charset="0"/>
                <a:ea typeface="Calibri" pitchFamily="34" charset="0"/>
                <a:cs typeface="Times New Roman" pitchFamily="18" charset="0"/>
              </a:rPr>
              <a:t>s</a:t>
            </a:r>
            <a:r>
              <a:rPr lang="en-US" sz="2400" b="1" dirty="0">
                <a:solidFill>
                  <a:prstClr val="black"/>
                </a:solidFill>
                <a:latin typeface="Times New Roman" pitchFamily="18" charset="0"/>
                <a:ea typeface="Calibri" pitchFamily="34" charset="0"/>
                <a:cs typeface="Times New Roman" pitchFamily="18" charset="0"/>
              </a:rPr>
              <a:t> disease) → abdominal distension and constipation. Treated by surgery.</a:t>
            </a:r>
            <a:endParaRPr lang="en-US" sz="2400" dirty="0">
              <a:solidFill>
                <a:prstClr val="black"/>
              </a:solidFill>
              <a:latin typeface="Arial" pitchFamily="34" charset="0"/>
              <a:cs typeface="Arial" pitchFamily="34" charset="0"/>
            </a:endParaRPr>
          </a:p>
        </p:txBody>
      </p:sp>
      <p:pic>
        <p:nvPicPr>
          <p:cNvPr id="5122" name="Picture 2" descr="megacolon"/>
          <p:cNvPicPr>
            <a:picLocks noChangeAspect="1" noChangeArrowheads="1"/>
          </p:cNvPicPr>
          <p:nvPr/>
        </p:nvPicPr>
        <p:blipFill>
          <a:blip r:embed="rId2"/>
          <a:srcRect/>
          <a:stretch>
            <a:fillRect/>
          </a:stretch>
        </p:blipFill>
        <p:spPr bwMode="auto">
          <a:xfrm>
            <a:off x="4286248" y="3857628"/>
            <a:ext cx="4857752" cy="2667716"/>
          </a:xfrm>
          <a:prstGeom prst="rect">
            <a:avLst/>
          </a:prstGeom>
          <a:noFill/>
          <a:ln w="9525">
            <a:noFill/>
            <a:miter lim="800000"/>
            <a:headEnd/>
            <a:tailEnd/>
          </a:ln>
        </p:spPr>
      </p:pic>
      <p:sp>
        <p:nvSpPr>
          <p:cNvPr id="4" name="Footer Placeholder 8"/>
          <p:cNvSpPr>
            <a:spLocks noGrp="1"/>
          </p:cNvSpPr>
          <p:nvPr>
            <p:ph type="ftr" sz="quarter" idx="11"/>
          </p:nvPr>
        </p:nvSpPr>
        <p:spPr>
          <a:xfrm>
            <a:off x="504825" y="6453336"/>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5" name="Slide Number Placeholder 9"/>
          <p:cNvSpPr>
            <a:spLocks noGrp="1"/>
          </p:cNvSpPr>
          <p:nvPr>
            <p:ph type="sldNum" sz="quarter" idx="12"/>
          </p:nvPr>
        </p:nvSpPr>
        <p:spPr>
          <a:xfrm>
            <a:off x="6708775" y="6453336"/>
            <a:ext cx="2130425" cy="273050"/>
          </a:xfrm>
        </p:spPr>
        <p:txBody>
          <a:bodyPr/>
          <a:lstStyle/>
          <a:p>
            <a:pPr>
              <a:defRPr/>
            </a:pPr>
            <a:r>
              <a:rPr lang="en-US" sz="1600" b="1" dirty="0">
                <a:solidFill>
                  <a:prstClr val="black">
                    <a:tint val="75000"/>
                  </a:prstClr>
                </a:solidFill>
                <a:latin typeface="Arial Narrow" pitchFamily="34" charset="0"/>
              </a:rPr>
              <a:t>16</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592648414"/>
      </p:ext>
    </p:extLst>
  </p:cSld>
  <p:clrMapOvr>
    <a:masterClrMapping/>
  </p:clrMapOvr>
  <p:transition>
    <p:pull dir="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0" y="500042"/>
            <a:ext cx="9144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rtl="0" fontAlgn="base">
              <a:spcBef>
                <a:spcPct val="0"/>
              </a:spcBef>
              <a:spcAft>
                <a:spcPct val="0"/>
              </a:spcAft>
              <a:buFont typeface="Arial" pitchFamily="34" charset="0"/>
              <a:buChar char="•"/>
              <a:tabLst>
                <a:tab pos="628650" algn="l"/>
              </a:tabLst>
            </a:pPr>
            <a:r>
              <a:rPr lang="en-US" sz="2800" b="1" dirty="0">
                <a:solidFill>
                  <a:prstClr val="black"/>
                </a:solidFill>
                <a:latin typeface="Times New Roman" pitchFamily="18" charset="0"/>
                <a:ea typeface="Calibri" pitchFamily="34" charset="0"/>
                <a:cs typeface="Times New Roman" pitchFamily="18" charset="0"/>
              </a:rPr>
              <a:t>Peristalsis in intestine need intact and integrated regularly distributed </a:t>
            </a:r>
            <a:r>
              <a:rPr lang="en-US" sz="2800" b="1" dirty="0" err="1">
                <a:solidFill>
                  <a:prstClr val="black"/>
                </a:solidFill>
                <a:latin typeface="Times New Roman" pitchFamily="18" charset="0"/>
                <a:ea typeface="Calibri" pitchFamily="34" charset="0"/>
                <a:cs typeface="Times New Roman" pitchFamily="18" charset="0"/>
              </a:rPr>
              <a:t>Myenteric</a:t>
            </a:r>
            <a:r>
              <a:rPr lang="en-US" sz="2800" b="1" dirty="0">
                <a:solidFill>
                  <a:prstClr val="black"/>
                </a:solidFill>
                <a:latin typeface="Times New Roman" pitchFamily="18" charset="0"/>
                <a:ea typeface="Calibri" pitchFamily="34" charset="0"/>
                <a:cs typeface="Times New Roman" pitchFamily="18" charset="0"/>
              </a:rPr>
              <a:t> nerve plexus. If any part of GIT  is removed then re-sutured in opposite side → no peristalsis.</a:t>
            </a:r>
            <a:endParaRPr lang="en-US" sz="2800" dirty="0">
              <a:solidFill>
                <a:prstClr val="black"/>
              </a:solidFill>
              <a:latin typeface="Arial" pitchFamily="34" charset="0"/>
              <a:cs typeface="Arial" pitchFamily="34" charset="0"/>
            </a:endParaRPr>
          </a:p>
          <a:p>
            <a:pPr algn="justLow" rtl="0" eaLnBrk="0" fontAlgn="base" hangingPunct="0">
              <a:spcBef>
                <a:spcPct val="0"/>
              </a:spcBef>
              <a:spcAft>
                <a:spcPct val="0"/>
              </a:spcAft>
              <a:buFont typeface="Arial" pitchFamily="34" charset="0"/>
              <a:buChar char="•"/>
              <a:tabLst>
                <a:tab pos="628650" algn="l"/>
              </a:tabLst>
            </a:pPr>
            <a:r>
              <a:rPr lang="en-US" sz="2800" b="1" dirty="0">
                <a:solidFill>
                  <a:prstClr val="black"/>
                </a:solidFill>
                <a:latin typeface="Times New Roman" pitchFamily="18" charset="0"/>
                <a:ea typeface="Calibri" pitchFamily="34" charset="0"/>
                <a:cs typeface="Times New Roman" pitchFamily="18" charset="0"/>
              </a:rPr>
              <a:t>Peristalsis is due to local </a:t>
            </a:r>
            <a:r>
              <a:rPr lang="en-US" sz="2800" b="1" dirty="0" err="1">
                <a:solidFill>
                  <a:prstClr val="black"/>
                </a:solidFill>
                <a:latin typeface="Times New Roman" pitchFamily="18" charset="0"/>
                <a:ea typeface="Calibri" pitchFamily="34" charset="0"/>
                <a:cs typeface="Times New Roman" pitchFamily="18" charset="0"/>
              </a:rPr>
              <a:t>Myenteric</a:t>
            </a:r>
            <a:r>
              <a:rPr lang="en-US" sz="2800" b="1" dirty="0">
                <a:solidFill>
                  <a:prstClr val="black"/>
                </a:solidFill>
                <a:latin typeface="Times New Roman" pitchFamily="18" charset="0"/>
                <a:ea typeface="Calibri" pitchFamily="34" charset="0"/>
                <a:cs typeface="Times New Roman" pitchFamily="18" charset="0"/>
              </a:rPr>
              <a:t> nerve plexus  and it is controlled by extrinsic nerve system (sympathetic → inhibitory, parasympathetic → stimulatory).</a:t>
            </a:r>
            <a:endParaRPr lang="en-US" sz="2800" dirty="0">
              <a:solidFill>
                <a:prstClr val="black"/>
              </a:solidFill>
              <a:latin typeface="Arial" pitchFamily="34" charset="0"/>
              <a:cs typeface="Arial" pitchFamily="34" charset="0"/>
            </a:endParaRPr>
          </a:p>
          <a:p>
            <a:pPr algn="justLow" rtl="0" eaLnBrk="0" fontAlgn="base" hangingPunct="0">
              <a:spcBef>
                <a:spcPct val="0"/>
              </a:spcBef>
              <a:spcAft>
                <a:spcPct val="0"/>
              </a:spcAft>
              <a:buFont typeface="Arial" pitchFamily="34" charset="0"/>
              <a:buChar char="•"/>
              <a:tabLst>
                <a:tab pos="628650" algn="l"/>
              </a:tabLst>
            </a:pPr>
            <a:r>
              <a:rPr lang="en-US" sz="2800" b="1" dirty="0">
                <a:solidFill>
                  <a:prstClr val="black"/>
                </a:solidFill>
                <a:latin typeface="Times New Roman" pitchFamily="18" charset="0"/>
                <a:ea typeface="Calibri" pitchFamily="34" charset="0"/>
                <a:cs typeface="Times New Roman" pitchFamily="18" charset="0"/>
              </a:rPr>
              <a:t>In vomiting the peristalsis is reversed and this is done by extrinsic nervous system.</a:t>
            </a:r>
            <a:endParaRPr lang="en-US" sz="2800" dirty="0">
              <a:solidFill>
                <a:prstClr val="black"/>
              </a:solidFill>
              <a:latin typeface="Arial" pitchFamily="34" charset="0"/>
              <a:cs typeface="Arial" pitchFamily="34" charset="0"/>
            </a:endParaRPr>
          </a:p>
        </p:txBody>
      </p:sp>
      <p:sp>
        <p:nvSpPr>
          <p:cNvPr id="3" name="Footer Placeholder 8"/>
          <p:cNvSpPr>
            <a:spLocks noGrp="1"/>
          </p:cNvSpPr>
          <p:nvPr>
            <p:ph type="ftr" sz="quarter" idx="11"/>
          </p:nvPr>
        </p:nvSpPr>
        <p:spPr>
          <a:xfrm>
            <a:off x="504825" y="6356351"/>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4" name="Slide Number Placeholder 9"/>
          <p:cNvSpPr>
            <a:spLocks noGrp="1"/>
          </p:cNvSpPr>
          <p:nvPr>
            <p:ph type="sldNum" sz="quarter" idx="12"/>
          </p:nvPr>
        </p:nvSpPr>
        <p:spPr>
          <a:xfrm>
            <a:off x="6708775" y="6356351"/>
            <a:ext cx="2130425" cy="273050"/>
          </a:xfrm>
        </p:spPr>
        <p:txBody>
          <a:bodyPr/>
          <a:lstStyle/>
          <a:p>
            <a:pPr>
              <a:defRPr/>
            </a:pPr>
            <a:r>
              <a:rPr lang="en-US" sz="1600" b="1" dirty="0">
                <a:solidFill>
                  <a:prstClr val="black">
                    <a:tint val="75000"/>
                  </a:prstClr>
                </a:solidFill>
                <a:latin typeface="Arial Narrow" pitchFamily="34" charset="0"/>
              </a:rPr>
              <a:t>17</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3675605605"/>
      </p:ext>
    </p:extLst>
  </p:cSld>
  <p:clrMapOvr>
    <a:masterClrMapping/>
  </p:clrMapOvr>
  <p:transition>
    <p:pull dir="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0" y="-27384"/>
            <a:ext cx="9144000" cy="66448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28600" algn="just" rtl="0">
              <a:lnSpc>
                <a:spcPct val="115000"/>
              </a:lnSpc>
              <a:spcAft>
                <a:spcPts val="1000"/>
              </a:spcAft>
            </a:pPr>
            <a:r>
              <a:rPr lang="en-US" sz="3200" b="1" dirty="0">
                <a:solidFill>
                  <a:srgbClr val="FF0000"/>
                </a:solidFill>
                <a:latin typeface="Times New Roman" pitchFamily="18" charset="0"/>
                <a:ea typeface="Calibri" pitchFamily="34" charset="0"/>
                <a:cs typeface="Times New Roman" pitchFamily="18" charset="0"/>
              </a:rPr>
              <a:t>Recap:</a:t>
            </a:r>
          </a:p>
          <a:p>
            <a:pPr marL="457200" algn="just" rtl="0">
              <a:spcAft>
                <a:spcPts val="1000"/>
              </a:spcAft>
            </a:pPr>
            <a:r>
              <a:rPr lang="en-US" sz="2800" b="1" dirty="0">
                <a:solidFill>
                  <a:prstClr val="black"/>
                </a:solidFill>
                <a:latin typeface="Times New Roman" pitchFamily="18" charset="0"/>
                <a:ea typeface="Calibri" pitchFamily="34" charset="0"/>
                <a:cs typeface="Times New Roman" pitchFamily="18" charset="0"/>
              </a:rPr>
              <a:t>This system consist of: the mouth, esophagus, stomach, small intestine,  large intestine and also three glands connected to the tract (liver, pancreas,   and salivary glands. Motility &amp; secretion → digestion controlled by  autonomic nervous system and two hormonal families of gastro intestinal hormones secreted from GIT mucosa including:</a:t>
            </a:r>
            <a:r>
              <a:rPr lang="ar-IQ" sz="2800" b="1" dirty="0">
                <a:solidFill>
                  <a:prstClr val="black"/>
                </a:solidFill>
                <a:latin typeface="Times New Roman" pitchFamily="18" charset="0"/>
                <a:ea typeface="Calibri" pitchFamily="34" charset="0"/>
                <a:cs typeface="Times New Roman" pitchFamily="18" charset="0"/>
              </a:rPr>
              <a:t>   </a:t>
            </a:r>
            <a:endParaRPr lang="en-US" sz="2800" b="1" dirty="0">
              <a:solidFill>
                <a:prstClr val="black"/>
              </a:solidFill>
              <a:latin typeface="Times New Roman" pitchFamily="18" charset="0"/>
              <a:ea typeface="Calibri" pitchFamily="34" charset="0"/>
              <a:cs typeface="Times New Roman" pitchFamily="18" charset="0"/>
            </a:endParaRPr>
          </a:p>
          <a:p>
            <a:pPr marL="228600" algn="just" rtl="0">
              <a:spcAft>
                <a:spcPts val="1000"/>
              </a:spcAft>
            </a:pPr>
            <a:r>
              <a:rPr lang="en-US" sz="2800" b="1" dirty="0">
                <a:solidFill>
                  <a:prstClr val="black"/>
                </a:solidFill>
                <a:latin typeface="Times New Roman" pitchFamily="18" charset="0"/>
                <a:ea typeface="Calibri" pitchFamily="34" charset="0"/>
                <a:cs typeface="Times New Roman" pitchFamily="18" charset="0"/>
              </a:rPr>
              <a:t>a. Gastrin family: Gastrin hormone and </a:t>
            </a:r>
            <a:r>
              <a:rPr lang="en-US" sz="2800" b="1" dirty="0" err="1">
                <a:solidFill>
                  <a:prstClr val="black"/>
                </a:solidFill>
                <a:latin typeface="Times New Roman" pitchFamily="18" charset="0"/>
                <a:ea typeface="Calibri" pitchFamily="34" charset="0"/>
                <a:cs typeface="Times New Roman" pitchFamily="18" charset="0"/>
              </a:rPr>
              <a:t>cholecystokinine-pancreazymin</a:t>
            </a:r>
            <a:r>
              <a:rPr lang="en-US" sz="2800" b="1" dirty="0">
                <a:solidFill>
                  <a:prstClr val="black"/>
                </a:solidFill>
                <a:latin typeface="Times New Roman" pitchFamily="18" charset="0"/>
                <a:ea typeface="Calibri" pitchFamily="34" charset="0"/>
                <a:cs typeface="Times New Roman" pitchFamily="18" charset="0"/>
              </a:rPr>
              <a:t>(CCK-PZ). </a:t>
            </a:r>
          </a:p>
          <a:p>
            <a:pPr marL="228600" algn="just" rtl="0">
              <a:spcAft>
                <a:spcPts val="1000"/>
              </a:spcAft>
            </a:pPr>
            <a:r>
              <a:rPr lang="en-US" sz="2800" b="1" dirty="0">
                <a:solidFill>
                  <a:prstClr val="black"/>
                </a:solidFill>
                <a:latin typeface="Times New Roman" pitchFamily="18" charset="0"/>
                <a:ea typeface="Calibri" pitchFamily="34" charset="0"/>
                <a:cs typeface="Times New Roman" pitchFamily="18" charset="0"/>
              </a:rPr>
              <a:t>b. Secretin group: Secretin hormone and gastric inhibitory peptide (GIP).  All these hormones are secreted from the GIT and  act on GIT . The movement of GIT achieved by mixing and peristaltic  </a:t>
            </a:r>
          </a:p>
        </p:txBody>
      </p:sp>
      <p:sp>
        <p:nvSpPr>
          <p:cNvPr id="3" name="Footer Placeholder 8"/>
          <p:cNvSpPr>
            <a:spLocks noGrp="1"/>
          </p:cNvSpPr>
          <p:nvPr>
            <p:ph type="ftr" sz="quarter" idx="11"/>
          </p:nvPr>
        </p:nvSpPr>
        <p:spPr>
          <a:xfrm>
            <a:off x="504825" y="6468318"/>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4" name="Slide Number Placeholder 9"/>
          <p:cNvSpPr>
            <a:spLocks noGrp="1"/>
          </p:cNvSpPr>
          <p:nvPr>
            <p:ph type="sldNum" sz="quarter" idx="12"/>
          </p:nvPr>
        </p:nvSpPr>
        <p:spPr>
          <a:xfrm>
            <a:off x="6708775" y="6468318"/>
            <a:ext cx="2130425" cy="273050"/>
          </a:xfrm>
        </p:spPr>
        <p:txBody>
          <a:bodyPr/>
          <a:lstStyle/>
          <a:p>
            <a:pPr>
              <a:defRPr/>
            </a:pPr>
            <a:r>
              <a:rPr lang="en-US" sz="1600" b="1" dirty="0">
                <a:solidFill>
                  <a:prstClr val="black">
                    <a:tint val="75000"/>
                  </a:prstClr>
                </a:solidFill>
                <a:latin typeface="Arial Narrow" pitchFamily="34" charset="0"/>
              </a:rPr>
              <a:t>18</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3960903863"/>
      </p:ext>
    </p:extLst>
  </p:cSld>
  <p:clrMapOvr>
    <a:masterClrMapping/>
  </p:clrMapOvr>
  <p:transition>
    <p:pull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idx="1"/>
          </p:nvPr>
        </p:nvSpPr>
        <p:spPr bwMode="auto">
          <a:xfrm>
            <a:off x="304800" y="2842468"/>
            <a:ext cx="86106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685800" algn="l"/>
              </a:tabLst>
            </a:pPr>
            <a:r>
              <a:rPr kumimoji="0" lang="en-US" sz="2400" b="1" i="0" strike="noStrike" cap="none" normalizeH="0" baseline="0" dirty="0">
                <a:ln>
                  <a:noFill/>
                </a:ln>
                <a:solidFill>
                  <a:srgbClr val="170B1B"/>
                </a:solidFill>
                <a:effectLst/>
                <a:latin typeface="Times New Roman" pitchFamily="18" charset="0"/>
                <a:ea typeface="Calibri" pitchFamily="34" charset="0"/>
                <a:cs typeface="Bookman Old Style" pitchFamily="18" charset="0"/>
              </a:rPr>
              <a:t>    </a:t>
            </a:r>
          </a:p>
        </p:txBody>
      </p:sp>
      <p:sp>
        <p:nvSpPr>
          <p:cNvPr id="3" name="Footer Placeholder 8"/>
          <p:cNvSpPr>
            <a:spLocks noGrp="1"/>
          </p:cNvSpPr>
          <p:nvPr>
            <p:ph type="ftr" sz="quarter" idx="11"/>
          </p:nvPr>
        </p:nvSpPr>
        <p:spPr>
          <a:xfrm>
            <a:off x="504825" y="6356351"/>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5" name="Slide Number Placeholder 9"/>
          <p:cNvSpPr>
            <a:spLocks noGrp="1"/>
          </p:cNvSpPr>
          <p:nvPr>
            <p:ph type="sldNum" sz="quarter" idx="12"/>
          </p:nvPr>
        </p:nvSpPr>
        <p:spPr>
          <a:xfrm>
            <a:off x="6708775" y="6356351"/>
            <a:ext cx="2130425" cy="273050"/>
          </a:xfrm>
        </p:spPr>
        <p:txBody>
          <a:bodyPr/>
          <a:lstStyle/>
          <a:p>
            <a:pPr>
              <a:defRPr/>
            </a:pPr>
            <a:r>
              <a:rPr lang="en-US" sz="1600" b="1" dirty="0">
                <a:solidFill>
                  <a:prstClr val="black">
                    <a:tint val="75000"/>
                  </a:prstClr>
                </a:solidFill>
                <a:latin typeface="Arial Narrow" pitchFamily="34" charset="0"/>
              </a:rPr>
              <a:t>1</a:t>
            </a:r>
            <a:endParaRPr lang="en-AU" sz="1600" b="1" dirty="0">
              <a:solidFill>
                <a:prstClr val="black">
                  <a:tint val="75000"/>
                </a:prstClr>
              </a:solidFill>
              <a:latin typeface="Arial Narrow" pitchFamily="34" charset="0"/>
            </a:endParaRPr>
          </a:p>
        </p:txBody>
      </p:sp>
      <p:sp>
        <p:nvSpPr>
          <p:cNvPr id="2" name="مستطيل 1"/>
          <p:cNvSpPr/>
          <p:nvPr/>
        </p:nvSpPr>
        <p:spPr>
          <a:xfrm>
            <a:off x="533400" y="457200"/>
            <a:ext cx="8305800" cy="3845155"/>
          </a:xfrm>
          <a:prstGeom prst="rect">
            <a:avLst/>
          </a:prstGeom>
        </p:spPr>
        <p:txBody>
          <a:bodyPr wrap="square">
            <a:spAutoFit/>
          </a:bodyPr>
          <a:lstStyle/>
          <a:p>
            <a:pPr algn="l" rtl="0"/>
            <a:r>
              <a:rPr lang="en-US" sz="2800" b="1" u="sng" dirty="0">
                <a:solidFill>
                  <a:srgbClr val="FF0066"/>
                </a:solidFill>
                <a:latin typeface="Book Antiqua" pitchFamily="18" charset="0"/>
                <a:ea typeface="Calibri" pitchFamily="34" charset="0"/>
                <a:cs typeface="Garamond" pitchFamily="18" charset="0"/>
              </a:rPr>
              <a:t>Objectives:</a:t>
            </a:r>
          </a:p>
          <a:p>
            <a:pPr algn="l" rtl="0"/>
            <a:endParaRPr lang="en-US" sz="2800" dirty="0">
              <a:solidFill>
                <a:srgbClr val="000000"/>
              </a:solidFill>
              <a:latin typeface="Book Antiqua" pitchFamily="18" charset="0"/>
              <a:ea typeface="Calibri" pitchFamily="34" charset="0"/>
              <a:cs typeface="Garamond" pitchFamily="18" charset="0"/>
            </a:endParaRPr>
          </a:p>
          <a:p>
            <a:pPr marL="228600" algn="just" rtl="0">
              <a:lnSpc>
                <a:spcPct val="115000"/>
              </a:lnSpc>
              <a:spcAft>
                <a:spcPts val="1000"/>
              </a:spcAft>
            </a:pPr>
            <a:r>
              <a:rPr lang="en-US" sz="3200" b="1" dirty="0">
                <a:solidFill>
                  <a:prstClr val="black"/>
                </a:solidFill>
                <a:latin typeface="Times New Roman" pitchFamily="18" charset="0"/>
                <a:ea typeface="Calibri" pitchFamily="34" charset="0"/>
                <a:cs typeface="Times New Roman" pitchFamily="18" charset="0"/>
              </a:rPr>
              <a:t>1.Describe the functions of the digestive system, and list it is structures and regions .</a:t>
            </a:r>
          </a:p>
          <a:p>
            <a:pPr marL="228600" algn="just" rtl="0">
              <a:lnSpc>
                <a:spcPct val="115000"/>
              </a:lnSpc>
              <a:spcAft>
                <a:spcPts val="1000"/>
              </a:spcAft>
            </a:pPr>
            <a:r>
              <a:rPr lang="en-US" sz="3200" b="1" dirty="0">
                <a:solidFill>
                  <a:prstClr val="black"/>
                </a:solidFill>
                <a:latin typeface="Times New Roman" pitchFamily="18" charset="0"/>
                <a:ea typeface="Calibri" pitchFamily="34" charset="0"/>
                <a:cs typeface="Times New Roman" pitchFamily="18" charset="0"/>
              </a:rPr>
              <a:t>2.Describe hormonal families that control the functions of digestive system.</a:t>
            </a:r>
          </a:p>
          <a:p>
            <a:pPr algn="just" rtl="0"/>
            <a:endParaRPr lang="en-US" sz="2400" dirty="0">
              <a:solidFill>
                <a:prstClr val="black"/>
              </a:solidFill>
            </a:endParaRPr>
          </a:p>
        </p:txBody>
      </p:sp>
    </p:spTree>
    <p:extLst>
      <p:ext uri="{BB962C8B-B14F-4D97-AF65-F5344CB8AC3E}">
        <p14:creationId xmlns:p14="http://schemas.microsoft.com/office/powerpoint/2010/main" val="265269174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0" y="260648"/>
            <a:ext cx="9144000" cy="35209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28600" algn="just" rtl="0">
              <a:lnSpc>
                <a:spcPct val="115000"/>
              </a:lnSpc>
              <a:spcAft>
                <a:spcPts val="1000"/>
              </a:spcAft>
            </a:pPr>
            <a:r>
              <a:rPr lang="en-US" sz="3200" b="1" dirty="0">
                <a:solidFill>
                  <a:srgbClr val="FF0000"/>
                </a:solidFill>
                <a:latin typeface="Times New Roman" pitchFamily="18" charset="0"/>
                <a:ea typeface="Calibri" pitchFamily="34" charset="0"/>
                <a:cs typeface="Times New Roman" pitchFamily="18" charset="0"/>
              </a:rPr>
              <a:t>Questions:</a:t>
            </a:r>
          </a:p>
          <a:p>
            <a:pPr marL="228600" algn="just" rtl="0">
              <a:lnSpc>
                <a:spcPct val="115000"/>
              </a:lnSpc>
              <a:spcAft>
                <a:spcPts val="1000"/>
              </a:spcAft>
            </a:pPr>
            <a:r>
              <a:rPr lang="en-US" sz="2800" b="1" dirty="0">
                <a:solidFill>
                  <a:prstClr val="black"/>
                </a:solidFill>
                <a:latin typeface="Times New Roman" pitchFamily="18" charset="0"/>
                <a:ea typeface="Calibri" pitchFamily="34" charset="0"/>
                <a:cs typeface="Times New Roman" pitchFamily="18" charset="0"/>
              </a:rPr>
              <a:t>Explain why:</a:t>
            </a:r>
          </a:p>
          <a:p>
            <a:pPr marL="228600" algn="just" rtl="0">
              <a:lnSpc>
                <a:spcPct val="115000"/>
              </a:lnSpc>
              <a:spcAft>
                <a:spcPts val="1000"/>
              </a:spcAft>
            </a:pPr>
            <a:r>
              <a:rPr lang="en-US" sz="2800" b="1" dirty="0">
                <a:solidFill>
                  <a:prstClr val="black"/>
                </a:solidFill>
                <a:latin typeface="Times New Roman" pitchFamily="18" charset="0"/>
                <a:ea typeface="Calibri" pitchFamily="34" charset="0"/>
                <a:cs typeface="Times New Roman" pitchFamily="18" charset="0"/>
              </a:rPr>
              <a:t>1. Peristalsis need intact and regularly distributed </a:t>
            </a:r>
            <a:r>
              <a:rPr lang="en-US" sz="2800" b="1" dirty="0" err="1">
                <a:solidFill>
                  <a:prstClr val="black"/>
                </a:solidFill>
                <a:latin typeface="Times New Roman" pitchFamily="18" charset="0"/>
                <a:ea typeface="Calibri" pitchFamily="34" charset="0"/>
                <a:cs typeface="Times New Roman" pitchFamily="18" charset="0"/>
              </a:rPr>
              <a:t>myenteric</a:t>
            </a:r>
            <a:r>
              <a:rPr lang="en-US" sz="2800" b="1" dirty="0">
                <a:solidFill>
                  <a:prstClr val="black"/>
                </a:solidFill>
                <a:latin typeface="Times New Roman" pitchFamily="18" charset="0"/>
                <a:ea typeface="Calibri" pitchFamily="34" charset="0"/>
                <a:cs typeface="Times New Roman" pitchFamily="18" charset="0"/>
              </a:rPr>
              <a:t> plexus.</a:t>
            </a:r>
          </a:p>
          <a:p>
            <a:pPr marL="228600" algn="just" rtl="0">
              <a:lnSpc>
                <a:spcPct val="115000"/>
              </a:lnSpc>
              <a:spcAft>
                <a:spcPts val="1000"/>
              </a:spcAft>
            </a:pPr>
            <a:r>
              <a:rPr lang="en-US" sz="2800" b="1" dirty="0">
                <a:solidFill>
                  <a:prstClr val="black"/>
                </a:solidFill>
                <a:latin typeface="Times New Roman" pitchFamily="18" charset="0"/>
                <a:ea typeface="Calibri" pitchFamily="34" charset="0"/>
                <a:cs typeface="Times New Roman" pitchFamily="18" charset="0"/>
              </a:rPr>
              <a:t>2. In GIT , if we remove all neurons except that of ENS, GIT will work normally except the mouth.</a:t>
            </a:r>
          </a:p>
        </p:txBody>
      </p:sp>
      <p:sp>
        <p:nvSpPr>
          <p:cNvPr id="3" name="Footer Placeholder 8"/>
          <p:cNvSpPr>
            <a:spLocks noGrp="1"/>
          </p:cNvSpPr>
          <p:nvPr>
            <p:ph type="ftr" sz="quarter" idx="11"/>
          </p:nvPr>
        </p:nvSpPr>
        <p:spPr>
          <a:xfrm>
            <a:off x="504825" y="6468318"/>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4" name="Slide Number Placeholder 9"/>
          <p:cNvSpPr>
            <a:spLocks noGrp="1"/>
          </p:cNvSpPr>
          <p:nvPr>
            <p:ph type="sldNum" sz="quarter" idx="12"/>
          </p:nvPr>
        </p:nvSpPr>
        <p:spPr>
          <a:xfrm>
            <a:off x="6708775" y="6468318"/>
            <a:ext cx="2130425" cy="273050"/>
          </a:xfrm>
        </p:spPr>
        <p:txBody>
          <a:bodyPr/>
          <a:lstStyle/>
          <a:p>
            <a:pPr>
              <a:defRPr/>
            </a:pPr>
            <a:r>
              <a:rPr lang="en-US" sz="1600" b="1" dirty="0">
                <a:solidFill>
                  <a:prstClr val="black">
                    <a:tint val="75000"/>
                  </a:prstClr>
                </a:solidFill>
                <a:latin typeface="Arial Narrow" pitchFamily="34" charset="0"/>
              </a:rPr>
              <a:t>19</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4283847440"/>
      </p:ext>
    </p:extLst>
  </p:cSld>
  <p:clrMapOvr>
    <a:masterClrMapping/>
  </p:clrMapOvr>
  <p:transition>
    <p:pull dir="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0" y="2223591"/>
            <a:ext cx="9144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rtl="0" fontAlgn="base">
              <a:spcBef>
                <a:spcPct val="0"/>
              </a:spcBef>
              <a:spcAft>
                <a:spcPct val="0"/>
              </a:spcAft>
              <a:tabLst>
                <a:tab pos="628650" algn="l"/>
              </a:tabLst>
            </a:pPr>
            <a:r>
              <a:rPr lang="en-US" sz="2800" b="1" dirty="0">
                <a:solidFill>
                  <a:prstClr val="black"/>
                </a:solidFill>
                <a:latin typeface="Times New Roman" pitchFamily="18" charset="0"/>
                <a:ea typeface="Calibri" pitchFamily="34" charset="0"/>
                <a:cs typeface="Times New Roman" pitchFamily="18" charset="0"/>
              </a:rPr>
              <a:t>Thank You</a:t>
            </a:r>
            <a:endParaRPr lang="en-US" sz="28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021361323"/>
      </p:ext>
    </p:extLst>
  </p:cSld>
  <p:clrMapOvr>
    <a:masterClrMapping/>
  </p:clrMapOvr>
  <p:transition>
    <p:pull dir="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500034" y="428604"/>
            <a:ext cx="8093434" cy="646331"/>
          </a:xfrm>
          <a:prstGeom prst="rect">
            <a:avLst/>
          </a:prstGeom>
          <a:noFill/>
        </p:spPr>
        <p:txBody>
          <a:bodyPr wrap="none" rtlCol="1">
            <a:spAutoFit/>
          </a:bodyPr>
          <a:lstStyle/>
          <a:p>
            <a:r>
              <a:rPr lang="en-US" sz="3600" b="1" dirty="0">
                <a:solidFill>
                  <a:srgbClr val="008080"/>
                </a:solidFill>
                <a:latin typeface="Times New Roman" pitchFamily="18" charset="0"/>
                <a:cs typeface="Times New Roman" pitchFamily="18" charset="0"/>
              </a:rPr>
              <a:t>GASTROINTESTINAL TRACT (GIT)</a:t>
            </a:r>
            <a:endParaRPr lang="ar-SA" sz="3600" dirty="0">
              <a:solidFill>
                <a:srgbClr val="008080"/>
              </a:solidFill>
              <a:latin typeface="Times New Roman" pitchFamily="18" charset="0"/>
              <a:cs typeface="Times New Roman" pitchFamily="18" charset="0"/>
            </a:endParaRPr>
          </a:p>
        </p:txBody>
      </p:sp>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solidFill>
                <a:prstClr val="black"/>
              </a:solidFill>
            </a:endParaRPr>
          </a:p>
        </p:txBody>
      </p:sp>
      <p:sp>
        <p:nvSpPr>
          <p:cNvPr id="29699" name="Rectangle 3"/>
          <p:cNvSpPr>
            <a:spLocks noChangeArrowheads="1"/>
          </p:cNvSpPr>
          <p:nvPr/>
        </p:nvSpPr>
        <p:spPr bwMode="auto">
          <a:xfrm>
            <a:off x="0" y="1142984"/>
            <a:ext cx="91440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l" rtl="0" fontAlgn="base">
              <a:spcBef>
                <a:spcPct val="0"/>
              </a:spcBef>
              <a:spcAft>
                <a:spcPct val="0"/>
              </a:spcAft>
              <a:tabLst>
                <a:tab pos="457200" algn="l"/>
              </a:tabLst>
            </a:pPr>
            <a:r>
              <a:rPr lang="en-US" sz="3200" b="1" dirty="0">
                <a:solidFill>
                  <a:prstClr val="black"/>
                </a:solidFill>
                <a:latin typeface="Times New Roman" pitchFamily="18" charset="0"/>
                <a:ea typeface="Calibri" pitchFamily="34" charset="0"/>
                <a:cs typeface="Times New Roman" pitchFamily="18" charset="0"/>
              </a:rPr>
              <a:t>This system consist of: the mouth, esophagus, stomach, small intestine,  large intestine and also three glands connected to the tract (liver, pancreas,   and salivary glands). </a:t>
            </a:r>
          </a:p>
          <a:p>
            <a:pPr algn="l" rtl="0" fontAlgn="base">
              <a:spcBef>
                <a:spcPct val="0"/>
              </a:spcBef>
              <a:spcAft>
                <a:spcPct val="0"/>
              </a:spcAft>
              <a:tabLst>
                <a:tab pos="457200" algn="l"/>
              </a:tabLst>
            </a:pPr>
            <a:endParaRPr lang="en-US" sz="3200" dirty="0">
              <a:solidFill>
                <a:prstClr val="black"/>
              </a:solidFill>
              <a:latin typeface="Arial" pitchFamily="34" charset="0"/>
              <a:cs typeface="Arial" pitchFamily="34" charset="0"/>
            </a:endParaRPr>
          </a:p>
          <a:p>
            <a:pPr algn="l" rtl="0" eaLnBrk="0" fontAlgn="base" hangingPunct="0">
              <a:spcBef>
                <a:spcPct val="0"/>
              </a:spcBef>
              <a:spcAft>
                <a:spcPct val="0"/>
              </a:spcAft>
              <a:tabLst>
                <a:tab pos="457200" algn="l"/>
              </a:tabLst>
            </a:pPr>
            <a:r>
              <a:rPr lang="en-US" sz="3200" b="1" u="sng" dirty="0">
                <a:solidFill>
                  <a:prstClr val="black"/>
                </a:solidFill>
                <a:latin typeface="Times New Roman" pitchFamily="18" charset="0"/>
                <a:ea typeface="Calibri" pitchFamily="34" charset="0"/>
                <a:cs typeface="Times New Roman" pitchFamily="18" charset="0"/>
              </a:rPr>
              <a:t>Functions </a:t>
            </a:r>
            <a:r>
              <a:rPr lang="en-US" sz="3200" b="1" u="sng" dirty="0" err="1">
                <a:solidFill>
                  <a:prstClr val="black"/>
                </a:solidFill>
                <a:latin typeface="Times New Roman" pitchFamily="18" charset="0"/>
                <a:ea typeface="Calibri" pitchFamily="34" charset="0"/>
                <a:cs typeface="Times New Roman" pitchFamily="18" charset="0"/>
              </a:rPr>
              <a:t>ofGIT</a:t>
            </a:r>
            <a:r>
              <a:rPr lang="en-US" sz="3200" b="1" u="sng" dirty="0">
                <a:solidFill>
                  <a:prstClr val="black"/>
                </a:solidFill>
                <a:latin typeface="Times New Roman" pitchFamily="18" charset="0"/>
                <a:ea typeface="Calibri" pitchFamily="34" charset="0"/>
                <a:cs typeface="Times New Roman" pitchFamily="18" charset="0"/>
              </a:rPr>
              <a:t>:</a:t>
            </a:r>
            <a:endParaRPr lang="en-US" sz="3200" dirty="0">
              <a:solidFill>
                <a:prstClr val="black"/>
              </a:solidFill>
              <a:latin typeface="Arial" pitchFamily="34" charset="0"/>
              <a:cs typeface="Arial" pitchFamily="34" charset="0"/>
            </a:endParaRPr>
          </a:p>
          <a:p>
            <a:pPr marL="514350" indent="-514350" algn="l" rtl="0" eaLnBrk="0" fontAlgn="base" hangingPunct="0">
              <a:spcBef>
                <a:spcPct val="0"/>
              </a:spcBef>
              <a:spcAft>
                <a:spcPct val="0"/>
              </a:spcAft>
              <a:buFont typeface="+mj-lt"/>
              <a:buAutoNum type="arabicPeriod"/>
              <a:tabLst>
                <a:tab pos="457200" algn="l"/>
              </a:tabLst>
            </a:pPr>
            <a:r>
              <a:rPr lang="en-US" sz="3200" b="1" dirty="0">
                <a:solidFill>
                  <a:prstClr val="black"/>
                </a:solidFill>
                <a:latin typeface="Times New Roman" pitchFamily="18" charset="0"/>
                <a:ea typeface="Calibri" pitchFamily="34" charset="0"/>
                <a:cs typeface="Times New Roman" pitchFamily="18" charset="0"/>
              </a:rPr>
              <a:t>Digestion of food by the motor function (GIT motility). </a:t>
            </a:r>
            <a:endParaRPr lang="en-US" sz="3200" dirty="0">
              <a:solidFill>
                <a:prstClr val="black"/>
              </a:solidFill>
              <a:latin typeface="Arial" pitchFamily="34" charset="0"/>
              <a:cs typeface="Arial" pitchFamily="34" charset="0"/>
            </a:endParaRPr>
          </a:p>
          <a:p>
            <a:pPr marL="514350" indent="-514350" algn="l" rtl="0" eaLnBrk="0" fontAlgn="base" hangingPunct="0">
              <a:spcBef>
                <a:spcPct val="0"/>
              </a:spcBef>
              <a:spcAft>
                <a:spcPct val="0"/>
              </a:spcAft>
              <a:buFont typeface="+mj-lt"/>
              <a:buAutoNum type="arabicPeriod"/>
              <a:tabLst>
                <a:tab pos="457200" algn="l"/>
              </a:tabLst>
            </a:pPr>
            <a:r>
              <a:rPr lang="en-US" sz="3200" b="1" dirty="0">
                <a:solidFill>
                  <a:prstClr val="black"/>
                </a:solidFill>
                <a:latin typeface="Times New Roman" pitchFamily="18" charset="0"/>
                <a:ea typeface="Calibri" pitchFamily="34" charset="0"/>
                <a:cs typeface="Times New Roman" pitchFamily="18" charset="0"/>
              </a:rPr>
              <a:t>Secretary function (secretion).</a:t>
            </a:r>
            <a:endParaRPr lang="en-US" sz="3200" dirty="0">
              <a:solidFill>
                <a:prstClr val="black"/>
              </a:solidFill>
              <a:latin typeface="Arial" pitchFamily="34" charset="0"/>
              <a:cs typeface="Arial" pitchFamily="34" charset="0"/>
            </a:endParaRPr>
          </a:p>
          <a:p>
            <a:pPr marL="514350" indent="-514350" algn="l" rtl="0" eaLnBrk="0" fontAlgn="base" hangingPunct="0">
              <a:spcBef>
                <a:spcPct val="0"/>
              </a:spcBef>
              <a:spcAft>
                <a:spcPct val="0"/>
              </a:spcAft>
              <a:buFont typeface="+mj-lt"/>
              <a:buAutoNum type="arabicPeriod"/>
              <a:tabLst>
                <a:tab pos="457200" algn="l"/>
              </a:tabLst>
            </a:pPr>
            <a:r>
              <a:rPr lang="en-US" sz="3200" b="1" dirty="0">
                <a:solidFill>
                  <a:prstClr val="black"/>
                </a:solidFill>
                <a:latin typeface="Times New Roman" pitchFamily="18" charset="0"/>
                <a:ea typeface="Calibri" pitchFamily="34" charset="0"/>
                <a:cs typeface="Times New Roman" pitchFamily="18" charset="0"/>
              </a:rPr>
              <a:t>Absorption.</a:t>
            </a:r>
          </a:p>
          <a:p>
            <a:pPr algn="l" rtl="0" eaLnBrk="0" fontAlgn="base" hangingPunct="0">
              <a:spcBef>
                <a:spcPct val="0"/>
              </a:spcBef>
              <a:spcAft>
                <a:spcPct val="0"/>
              </a:spcAft>
              <a:tabLst>
                <a:tab pos="457200" algn="l"/>
              </a:tabLst>
            </a:pPr>
            <a:r>
              <a:rPr lang="en-US" sz="3200" b="1" dirty="0">
                <a:solidFill>
                  <a:prstClr val="black"/>
                </a:solidFill>
                <a:latin typeface="Times New Roman" pitchFamily="18" charset="0"/>
                <a:ea typeface="Calibri" pitchFamily="34" charset="0"/>
                <a:cs typeface="Times New Roman" pitchFamily="18" charset="0"/>
              </a:rPr>
              <a:t>       Motility &amp; secretion → digestion </a:t>
            </a:r>
            <a:endParaRPr lang="en-US" sz="3200" dirty="0">
              <a:solidFill>
                <a:prstClr val="black"/>
              </a:solidFill>
              <a:latin typeface="Arial" pitchFamily="34" charset="0"/>
              <a:cs typeface="Arial" pitchFamily="34" charset="0"/>
            </a:endParaRPr>
          </a:p>
        </p:txBody>
      </p:sp>
      <p:sp>
        <p:nvSpPr>
          <p:cNvPr id="5" name="Footer Placeholder 8"/>
          <p:cNvSpPr>
            <a:spLocks noGrp="1"/>
          </p:cNvSpPr>
          <p:nvPr>
            <p:ph type="ftr" sz="quarter" idx="11"/>
          </p:nvPr>
        </p:nvSpPr>
        <p:spPr>
          <a:xfrm>
            <a:off x="504825" y="6540326"/>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6" name="Slide Number Placeholder 9"/>
          <p:cNvSpPr>
            <a:spLocks noGrp="1"/>
          </p:cNvSpPr>
          <p:nvPr>
            <p:ph type="sldNum" sz="quarter" idx="12"/>
          </p:nvPr>
        </p:nvSpPr>
        <p:spPr>
          <a:xfrm>
            <a:off x="6708775" y="6540326"/>
            <a:ext cx="2130425" cy="273050"/>
          </a:xfrm>
        </p:spPr>
        <p:txBody>
          <a:bodyPr/>
          <a:lstStyle/>
          <a:p>
            <a:pPr>
              <a:defRPr/>
            </a:pPr>
            <a:r>
              <a:rPr lang="en-US" sz="1600" b="1" dirty="0">
                <a:solidFill>
                  <a:prstClr val="black">
                    <a:tint val="75000"/>
                  </a:prstClr>
                </a:solidFill>
                <a:latin typeface="Arial Narrow" pitchFamily="34" charset="0"/>
              </a:rPr>
              <a:t>2</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151520090"/>
      </p:ext>
    </p:extLst>
  </p:cSld>
  <p:clrMapOvr>
    <a:masterClrMapping/>
  </p:clrMapOvr>
  <p:transition>
    <p:pull dir="rd"/>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fig91801_01"/>
          <p:cNvPicPr>
            <a:picLocks noChangeAspect="1" noChangeArrowheads="1"/>
          </p:cNvPicPr>
          <p:nvPr/>
        </p:nvPicPr>
        <p:blipFill>
          <a:blip r:embed="rId2"/>
          <a:srcRect/>
          <a:stretch>
            <a:fillRect/>
          </a:stretch>
        </p:blipFill>
        <p:spPr bwMode="auto">
          <a:xfrm>
            <a:off x="1" y="0"/>
            <a:ext cx="9144000" cy="6453336"/>
          </a:xfrm>
          <a:prstGeom prst="rect">
            <a:avLst/>
          </a:prstGeom>
          <a:noFill/>
          <a:ln w="9525">
            <a:noFill/>
            <a:miter lim="800000"/>
            <a:headEnd/>
            <a:tailEnd/>
          </a:ln>
        </p:spPr>
      </p:pic>
      <p:sp>
        <p:nvSpPr>
          <p:cNvPr id="3" name="Footer Placeholder 8"/>
          <p:cNvSpPr>
            <a:spLocks noGrp="1"/>
          </p:cNvSpPr>
          <p:nvPr>
            <p:ph type="ftr" sz="quarter" idx="11"/>
          </p:nvPr>
        </p:nvSpPr>
        <p:spPr>
          <a:xfrm>
            <a:off x="504825" y="6453336"/>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4" name="Slide Number Placeholder 9"/>
          <p:cNvSpPr>
            <a:spLocks noGrp="1"/>
          </p:cNvSpPr>
          <p:nvPr>
            <p:ph type="sldNum" sz="quarter" idx="12"/>
          </p:nvPr>
        </p:nvSpPr>
        <p:spPr>
          <a:xfrm>
            <a:off x="6708775" y="6453336"/>
            <a:ext cx="2130425" cy="273050"/>
          </a:xfrm>
        </p:spPr>
        <p:txBody>
          <a:bodyPr/>
          <a:lstStyle/>
          <a:p>
            <a:pPr>
              <a:defRPr/>
            </a:pPr>
            <a:r>
              <a:rPr lang="en-US" sz="1600" b="1" dirty="0">
                <a:solidFill>
                  <a:prstClr val="black">
                    <a:tint val="75000"/>
                  </a:prstClr>
                </a:solidFill>
                <a:latin typeface="Arial Narrow" pitchFamily="34" charset="0"/>
              </a:rPr>
              <a:t>3</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782329342"/>
      </p:ext>
    </p:extLst>
  </p:cSld>
  <p:clrMapOvr>
    <a:masterClrMapping/>
  </p:clrMapOvr>
  <p:transition>
    <p:pull dir="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0" y="179249"/>
            <a:ext cx="9144000" cy="6678751"/>
          </a:xfrm>
          <a:prstGeom prst="rect">
            <a:avLst/>
          </a:prstGeom>
          <a:noFill/>
        </p:spPr>
        <p:txBody>
          <a:bodyPr wrap="square" rtlCol="1">
            <a:spAutoFit/>
          </a:bodyPr>
          <a:lstStyle/>
          <a:p>
            <a:pPr algn="l" rtl="0"/>
            <a:r>
              <a:rPr lang="en-US" sz="2800" b="1" u="sng" dirty="0">
                <a:solidFill>
                  <a:srgbClr val="008080"/>
                </a:solidFill>
                <a:latin typeface="Times New Roman" pitchFamily="18" charset="0"/>
                <a:cs typeface="Times New Roman" pitchFamily="18" charset="0"/>
              </a:rPr>
              <a:t>Anatomical features</a:t>
            </a:r>
            <a:r>
              <a:rPr lang="en-US" sz="2800" b="1" u="sng" dirty="0">
                <a:solidFill>
                  <a:prstClr val="black"/>
                </a:solidFill>
                <a:latin typeface="Times New Roman" pitchFamily="18" charset="0"/>
                <a:cs typeface="Times New Roman" pitchFamily="18" charset="0"/>
              </a:rPr>
              <a:t>:</a:t>
            </a:r>
            <a:endParaRPr lang="en-US" sz="2800" dirty="0">
              <a:solidFill>
                <a:prstClr val="black"/>
              </a:solidFill>
              <a:latin typeface="Times New Roman" pitchFamily="18" charset="0"/>
              <a:cs typeface="Times New Roman" pitchFamily="18" charset="0"/>
            </a:endParaRPr>
          </a:p>
          <a:p>
            <a:pPr algn="l" rtl="0"/>
            <a:r>
              <a:rPr lang="en-US" sz="2800" b="1" dirty="0">
                <a:solidFill>
                  <a:prstClr val="black"/>
                </a:solidFill>
                <a:latin typeface="Times New Roman" pitchFamily="18" charset="0"/>
                <a:cs typeface="Times New Roman" pitchFamily="18" charset="0"/>
              </a:rPr>
              <a:t>The wall of the gastrointestinal tract(GIT) from the posterior pharynx to the anus generally are as follow from the outer surface inward:</a:t>
            </a:r>
            <a:endParaRPr lang="en-US" sz="2800" dirty="0">
              <a:solidFill>
                <a:prstClr val="black"/>
              </a:solidFill>
              <a:latin typeface="Times New Roman" pitchFamily="18" charset="0"/>
              <a:cs typeface="Times New Roman" pitchFamily="18" charset="0"/>
            </a:endParaRPr>
          </a:p>
          <a:p>
            <a:pPr marL="514350" indent="-514350" algn="l" rtl="0">
              <a:buFont typeface="+mj-lt"/>
              <a:buAutoNum type="arabicPeriod"/>
            </a:pPr>
            <a:r>
              <a:rPr lang="en-US" sz="2800" b="1" dirty="0" err="1">
                <a:solidFill>
                  <a:prstClr val="black"/>
                </a:solidFill>
                <a:latin typeface="Times New Roman" pitchFamily="18" charset="0"/>
                <a:cs typeface="Times New Roman" pitchFamily="18" charset="0"/>
              </a:rPr>
              <a:t>Serosa</a:t>
            </a:r>
            <a:r>
              <a:rPr lang="en-US" sz="2800" b="1" dirty="0">
                <a:solidFill>
                  <a:prstClr val="black"/>
                </a:solidFill>
                <a:latin typeface="Times New Roman" pitchFamily="18" charset="0"/>
                <a:cs typeface="Times New Roman" pitchFamily="18" charset="0"/>
              </a:rPr>
              <a:t> which continues onto the mesentery, which contains the nerves, </a:t>
            </a:r>
            <a:r>
              <a:rPr lang="en-US" sz="2800" b="1" dirty="0" err="1">
                <a:solidFill>
                  <a:prstClr val="black"/>
                </a:solidFill>
                <a:latin typeface="Times New Roman" pitchFamily="18" charset="0"/>
                <a:cs typeface="Times New Roman" pitchFamily="18" charset="0"/>
              </a:rPr>
              <a:t>lymphatics</a:t>
            </a:r>
            <a:r>
              <a:rPr lang="en-US" sz="2800" b="1" dirty="0">
                <a:solidFill>
                  <a:prstClr val="black"/>
                </a:solidFill>
                <a:latin typeface="Times New Roman" pitchFamily="18" charset="0"/>
                <a:cs typeface="Times New Roman" pitchFamily="18" charset="0"/>
              </a:rPr>
              <a:t> and blood vessels supplying the tract.</a:t>
            </a:r>
            <a:endParaRPr lang="en-US" sz="2800" dirty="0">
              <a:solidFill>
                <a:prstClr val="black"/>
              </a:solidFill>
              <a:latin typeface="Times New Roman" pitchFamily="18" charset="0"/>
              <a:cs typeface="Times New Roman" pitchFamily="18" charset="0"/>
            </a:endParaRPr>
          </a:p>
          <a:p>
            <a:pPr marL="514350" indent="-514350" algn="l" rtl="0">
              <a:buFont typeface="+mj-lt"/>
              <a:buAutoNum type="arabicPeriod"/>
            </a:pPr>
            <a:r>
              <a:rPr lang="en-US" sz="2800" b="1" dirty="0" err="1">
                <a:solidFill>
                  <a:prstClr val="black"/>
                </a:solidFill>
                <a:latin typeface="Times New Roman" pitchFamily="18" charset="0"/>
                <a:cs typeface="Times New Roman" pitchFamily="18" charset="0"/>
              </a:rPr>
              <a:t>Longtudinal</a:t>
            </a:r>
            <a:r>
              <a:rPr lang="en-US" sz="2800" b="1" dirty="0">
                <a:solidFill>
                  <a:prstClr val="black"/>
                </a:solidFill>
                <a:latin typeface="Times New Roman" pitchFamily="18" charset="0"/>
                <a:cs typeface="Times New Roman" pitchFamily="18" charset="0"/>
              </a:rPr>
              <a:t> muscle.</a:t>
            </a:r>
            <a:endParaRPr lang="en-US" sz="2800" dirty="0">
              <a:solidFill>
                <a:prstClr val="black"/>
              </a:solidFill>
              <a:latin typeface="Times New Roman" pitchFamily="18" charset="0"/>
              <a:cs typeface="Times New Roman" pitchFamily="18" charset="0"/>
            </a:endParaRPr>
          </a:p>
          <a:p>
            <a:pPr marL="514350" indent="-514350" algn="l" rtl="0">
              <a:buFont typeface="+mj-lt"/>
              <a:buAutoNum type="arabicPeriod"/>
            </a:pPr>
            <a:r>
              <a:rPr lang="en-US" sz="2800" b="1" dirty="0" err="1">
                <a:solidFill>
                  <a:prstClr val="black"/>
                </a:solidFill>
                <a:latin typeface="Times New Roman" pitchFamily="18" charset="0"/>
                <a:cs typeface="Times New Roman" pitchFamily="18" charset="0"/>
              </a:rPr>
              <a:t>Myenteric</a:t>
            </a:r>
            <a:r>
              <a:rPr lang="en-US" sz="2800" b="1" dirty="0">
                <a:solidFill>
                  <a:prstClr val="black"/>
                </a:solidFill>
                <a:latin typeface="Times New Roman" pitchFamily="18" charset="0"/>
                <a:cs typeface="Times New Roman" pitchFamily="18" charset="0"/>
              </a:rPr>
              <a:t> (</a:t>
            </a:r>
            <a:r>
              <a:rPr lang="en-US" sz="2800" b="1" dirty="0" err="1">
                <a:solidFill>
                  <a:prstClr val="black"/>
                </a:solidFill>
                <a:latin typeface="Times New Roman" pitchFamily="18" charset="0"/>
                <a:cs typeface="Times New Roman" pitchFamily="18" charset="0"/>
              </a:rPr>
              <a:t>Auerbach</a:t>
            </a:r>
            <a:r>
              <a:rPr lang="en-US" sz="2800" b="1" baseline="30000" dirty="0" err="1">
                <a:solidFill>
                  <a:prstClr val="black"/>
                </a:solidFill>
                <a:latin typeface="Times New Roman" pitchFamily="18" charset="0"/>
                <a:cs typeface="Times New Roman" pitchFamily="18" charset="0"/>
              </a:rPr>
              <a:t>,</a:t>
            </a:r>
            <a:r>
              <a:rPr lang="en-US" sz="2800" b="1" dirty="0" err="1">
                <a:solidFill>
                  <a:prstClr val="black"/>
                </a:solidFill>
                <a:latin typeface="Times New Roman" pitchFamily="18" charset="0"/>
                <a:cs typeface="Times New Roman" pitchFamily="18" charset="0"/>
              </a:rPr>
              <a:t>s</a:t>
            </a:r>
            <a:r>
              <a:rPr lang="en-US" sz="2800" b="1" dirty="0">
                <a:solidFill>
                  <a:prstClr val="black"/>
                </a:solidFill>
                <a:latin typeface="Times New Roman" pitchFamily="18" charset="0"/>
                <a:cs typeface="Times New Roman" pitchFamily="18" charset="0"/>
              </a:rPr>
              <a:t>) plexus.</a:t>
            </a:r>
            <a:endParaRPr lang="en-US" sz="2800" dirty="0">
              <a:solidFill>
                <a:prstClr val="black"/>
              </a:solidFill>
              <a:latin typeface="Times New Roman" pitchFamily="18" charset="0"/>
              <a:cs typeface="Times New Roman" pitchFamily="18" charset="0"/>
            </a:endParaRPr>
          </a:p>
          <a:p>
            <a:pPr marL="514350" indent="-514350" algn="l" rtl="0">
              <a:buFont typeface="+mj-lt"/>
              <a:buAutoNum type="arabicPeriod"/>
            </a:pPr>
            <a:r>
              <a:rPr lang="en-US" sz="2800" b="1" dirty="0">
                <a:solidFill>
                  <a:prstClr val="black"/>
                </a:solidFill>
                <a:latin typeface="Times New Roman" pitchFamily="18" charset="0"/>
                <a:cs typeface="Times New Roman" pitchFamily="18" charset="0"/>
              </a:rPr>
              <a:t>Circular muscle.</a:t>
            </a:r>
            <a:endParaRPr lang="en-US" sz="2800" dirty="0">
              <a:solidFill>
                <a:prstClr val="black"/>
              </a:solidFill>
              <a:latin typeface="Times New Roman" pitchFamily="18" charset="0"/>
              <a:cs typeface="Times New Roman" pitchFamily="18" charset="0"/>
            </a:endParaRPr>
          </a:p>
          <a:p>
            <a:pPr marL="514350" indent="-514350" algn="l" rtl="0">
              <a:buFont typeface="+mj-lt"/>
              <a:buAutoNum type="arabicPeriod"/>
            </a:pPr>
            <a:r>
              <a:rPr lang="en-US" sz="2800" b="1" dirty="0" err="1">
                <a:solidFill>
                  <a:prstClr val="black"/>
                </a:solidFill>
                <a:latin typeface="Times New Roman" pitchFamily="18" charset="0"/>
                <a:cs typeface="Times New Roman" pitchFamily="18" charset="0"/>
              </a:rPr>
              <a:t>Submucous</a:t>
            </a:r>
            <a:r>
              <a:rPr lang="en-US" sz="2800" b="1" dirty="0">
                <a:solidFill>
                  <a:prstClr val="black"/>
                </a:solidFill>
                <a:latin typeface="Times New Roman" pitchFamily="18" charset="0"/>
                <a:cs typeface="Times New Roman" pitchFamily="18" charset="0"/>
              </a:rPr>
              <a:t> (</a:t>
            </a:r>
            <a:r>
              <a:rPr lang="en-US" sz="2800" b="1" dirty="0" err="1">
                <a:solidFill>
                  <a:prstClr val="black"/>
                </a:solidFill>
                <a:latin typeface="Times New Roman" pitchFamily="18" charset="0"/>
                <a:cs typeface="Times New Roman" pitchFamily="18" charset="0"/>
              </a:rPr>
              <a:t>Meissner</a:t>
            </a:r>
            <a:r>
              <a:rPr lang="en-US" sz="2800" b="1" baseline="30000" dirty="0" err="1">
                <a:solidFill>
                  <a:prstClr val="black"/>
                </a:solidFill>
                <a:latin typeface="Times New Roman" pitchFamily="18" charset="0"/>
                <a:cs typeface="Times New Roman" pitchFamily="18" charset="0"/>
              </a:rPr>
              <a:t>,</a:t>
            </a:r>
            <a:r>
              <a:rPr lang="en-US" sz="2800" b="1" dirty="0" err="1">
                <a:solidFill>
                  <a:prstClr val="black"/>
                </a:solidFill>
                <a:latin typeface="Times New Roman" pitchFamily="18" charset="0"/>
                <a:cs typeface="Times New Roman" pitchFamily="18" charset="0"/>
              </a:rPr>
              <a:t>s</a:t>
            </a:r>
            <a:r>
              <a:rPr lang="en-US" sz="2800" b="1" dirty="0">
                <a:solidFill>
                  <a:prstClr val="black"/>
                </a:solidFill>
                <a:latin typeface="Times New Roman" pitchFamily="18" charset="0"/>
                <a:cs typeface="Times New Roman" pitchFamily="18" charset="0"/>
              </a:rPr>
              <a:t>) plexus.</a:t>
            </a:r>
            <a:endParaRPr lang="en-US" sz="2800" dirty="0">
              <a:solidFill>
                <a:prstClr val="black"/>
              </a:solidFill>
              <a:latin typeface="Times New Roman" pitchFamily="18" charset="0"/>
              <a:cs typeface="Times New Roman" pitchFamily="18" charset="0"/>
            </a:endParaRPr>
          </a:p>
          <a:p>
            <a:pPr marL="514350" indent="-514350" algn="l" rtl="0">
              <a:buFont typeface="+mj-lt"/>
              <a:buAutoNum type="arabicPeriod"/>
            </a:pPr>
            <a:r>
              <a:rPr lang="en-US" sz="2800" b="1" dirty="0" err="1">
                <a:solidFill>
                  <a:prstClr val="black"/>
                </a:solidFill>
                <a:latin typeface="Times New Roman" pitchFamily="18" charset="0"/>
                <a:cs typeface="Times New Roman" pitchFamily="18" charset="0"/>
              </a:rPr>
              <a:t>Submucous</a:t>
            </a:r>
            <a:r>
              <a:rPr lang="en-US" sz="2800" b="1" dirty="0">
                <a:solidFill>
                  <a:prstClr val="black"/>
                </a:solidFill>
                <a:latin typeface="Times New Roman" pitchFamily="18" charset="0"/>
                <a:cs typeface="Times New Roman" pitchFamily="18" charset="0"/>
              </a:rPr>
              <a:t> muscle (usually longitudinal).</a:t>
            </a:r>
            <a:endParaRPr lang="en-US" sz="2800" dirty="0">
              <a:solidFill>
                <a:prstClr val="black"/>
              </a:solidFill>
              <a:latin typeface="Times New Roman" pitchFamily="18" charset="0"/>
              <a:cs typeface="Times New Roman" pitchFamily="18" charset="0"/>
            </a:endParaRPr>
          </a:p>
          <a:p>
            <a:pPr marL="514350" indent="-514350" algn="l" rtl="0">
              <a:buFont typeface="+mj-lt"/>
              <a:buAutoNum type="arabicPeriod"/>
            </a:pPr>
            <a:r>
              <a:rPr lang="en-US" sz="2800" b="1" dirty="0">
                <a:solidFill>
                  <a:prstClr val="black"/>
                </a:solidFill>
                <a:latin typeface="Times New Roman" pitchFamily="18" charset="0"/>
                <a:cs typeface="Times New Roman" pitchFamily="18" charset="0"/>
              </a:rPr>
              <a:t>Mucosa (which consists of epithelium and </a:t>
            </a:r>
            <a:r>
              <a:rPr lang="en-US" sz="2800" b="1" dirty="0" err="1">
                <a:solidFill>
                  <a:prstClr val="black"/>
                </a:solidFill>
                <a:latin typeface="Times New Roman" pitchFamily="18" charset="0"/>
                <a:cs typeface="Times New Roman" pitchFamily="18" charset="0"/>
              </a:rPr>
              <a:t>subepithelial</a:t>
            </a:r>
            <a:r>
              <a:rPr lang="en-US" sz="2800" b="1" dirty="0">
                <a:solidFill>
                  <a:prstClr val="black"/>
                </a:solidFill>
                <a:latin typeface="Times New Roman" pitchFamily="18" charset="0"/>
                <a:cs typeface="Times New Roman" pitchFamily="18" charset="0"/>
              </a:rPr>
              <a:t> connective tissue).</a:t>
            </a:r>
            <a:endParaRPr lang="en-US" sz="2800" dirty="0">
              <a:solidFill>
                <a:prstClr val="black"/>
              </a:solidFill>
              <a:latin typeface="Times New Roman" pitchFamily="18" charset="0"/>
              <a:cs typeface="Times New Roman" pitchFamily="18" charset="0"/>
            </a:endParaRPr>
          </a:p>
          <a:p>
            <a:pPr rtl="0"/>
            <a:r>
              <a:rPr lang="en-US" b="1" dirty="0">
                <a:solidFill>
                  <a:prstClr val="black"/>
                </a:solidFill>
              </a:rPr>
              <a:t> </a:t>
            </a:r>
            <a:endParaRPr lang="en-US" dirty="0">
              <a:solidFill>
                <a:prstClr val="black"/>
              </a:solidFill>
            </a:endParaRPr>
          </a:p>
          <a:p>
            <a:pPr algn="l" rtl="0"/>
            <a:endParaRPr lang="ar-SA" dirty="0">
              <a:solidFill>
                <a:prstClr val="black"/>
              </a:solidFill>
            </a:endParaRPr>
          </a:p>
        </p:txBody>
      </p:sp>
      <p:sp>
        <p:nvSpPr>
          <p:cNvPr id="4" name="Footer Placeholder 8"/>
          <p:cNvSpPr>
            <a:spLocks noGrp="1"/>
          </p:cNvSpPr>
          <p:nvPr>
            <p:ph type="ftr" sz="quarter" idx="11"/>
          </p:nvPr>
        </p:nvSpPr>
        <p:spPr>
          <a:xfrm>
            <a:off x="504825" y="6468318"/>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5" name="Slide Number Placeholder 9"/>
          <p:cNvSpPr>
            <a:spLocks noGrp="1"/>
          </p:cNvSpPr>
          <p:nvPr>
            <p:ph type="sldNum" sz="quarter" idx="12"/>
          </p:nvPr>
        </p:nvSpPr>
        <p:spPr>
          <a:xfrm>
            <a:off x="6708775" y="6468318"/>
            <a:ext cx="2130425" cy="273050"/>
          </a:xfrm>
        </p:spPr>
        <p:txBody>
          <a:bodyPr/>
          <a:lstStyle/>
          <a:p>
            <a:pPr>
              <a:defRPr/>
            </a:pPr>
            <a:r>
              <a:rPr lang="en-US" sz="1600" b="1" dirty="0">
                <a:solidFill>
                  <a:prstClr val="black">
                    <a:tint val="75000"/>
                  </a:prstClr>
                </a:solidFill>
                <a:latin typeface="Arial Narrow" pitchFamily="34" charset="0"/>
              </a:rPr>
              <a:t>4</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2814660452"/>
      </p:ext>
    </p:extLst>
  </p:cSld>
  <p:clrMapOvr>
    <a:masterClrMapping/>
  </p:clrMapOvr>
  <p:transition>
    <p:pull dir="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GI-tract-layers"/>
          <p:cNvPicPr>
            <a:picLocks noChangeAspect="1" noChangeArrowheads="1"/>
          </p:cNvPicPr>
          <p:nvPr/>
        </p:nvPicPr>
        <p:blipFill>
          <a:blip r:embed="rId2"/>
          <a:srcRect/>
          <a:stretch>
            <a:fillRect/>
          </a:stretch>
        </p:blipFill>
        <p:spPr bwMode="auto">
          <a:xfrm>
            <a:off x="0" y="263525"/>
            <a:ext cx="9144000" cy="6261819"/>
          </a:xfrm>
          <a:prstGeom prst="rect">
            <a:avLst/>
          </a:prstGeom>
          <a:noFill/>
          <a:ln w="9525">
            <a:noFill/>
            <a:miter lim="800000"/>
            <a:headEnd/>
            <a:tailEnd/>
          </a:ln>
        </p:spPr>
      </p:pic>
      <p:sp>
        <p:nvSpPr>
          <p:cNvPr id="3" name="Footer Placeholder 8"/>
          <p:cNvSpPr>
            <a:spLocks noGrp="1"/>
          </p:cNvSpPr>
          <p:nvPr>
            <p:ph type="ftr" sz="quarter" idx="11"/>
          </p:nvPr>
        </p:nvSpPr>
        <p:spPr>
          <a:xfrm>
            <a:off x="504825" y="6453336"/>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4" name="Slide Number Placeholder 9"/>
          <p:cNvSpPr>
            <a:spLocks noGrp="1"/>
          </p:cNvSpPr>
          <p:nvPr>
            <p:ph type="sldNum" sz="quarter" idx="12"/>
          </p:nvPr>
        </p:nvSpPr>
        <p:spPr>
          <a:xfrm>
            <a:off x="6708775" y="6453336"/>
            <a:ext cx="2130425" cy="273050"/>
          </a:xfrm>
        </p:spPr>
        <p:txBody>
          <a:bodyPr/>
          <a:lstStyle/>
          <a:p>
            <a:pPr>
              <a:defRPr/>
            </a:pPr>
            <a:r>
              <a:rPr lang="en-US" sz="1600" b="1" dirty="0">
                <a:solidFill>
                  <a:prstClr val="black">
                    <a:tint val="75000"/>
                  </a:prstClr>
                </a:solidFill>
                <a:latin typeface="Arial Narrow" pitchFamily="34" charset="0"/>
              </a:rPr>
              <a:t>5</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3147647039"/>
      </p:ext>
    </p:extLst>
  </p:cSld>
  <p:clrMapOvr>
    <a:masterClrMapping/>
  </p:clrMapOvr>
  <p:transition>
    <p:pull dir="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664820"/>
            <a:ext cx="9144000"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l" rtl="0" fontAlgn="base">
              <a:spcBef>
                <a:spcPct val="0"/>
              </a:spcBef>
              <a:spcAft>
                <a:spcPct val="0"/>
              </a:spcAft>
            </a:pPr>
            <a:r>
              <a:rPr lang="en-US" sz="2800" b="1" u="sng" dirty="0">
                <a:solidFill>
                  <a:prstClr val="black"/>
                </a:solidFill>
                <a:latin typeface="Times New Roman" pitchFamily="18" charset="0"/>
                <a:ea typeface="Calibri" pitchFamily="34" charset="0"/>
                <a:cs typeface="Times New Roman" pitchFamily="18" charset="0"/>
              </a:rPr>
              <a:t>Control of GIT functions:</a:t>
            </a:r>
            <a:endParaRPr lang="en-US" sz="2800" dirty="0">
              <a:solidFill>
                <a:prstClr val="black"/>
              </a:solidFill>
              <a:latin typeface="Arial" pitchFamily="34" charset="0"/>
              <a:cs typeface="Arial" pitchFamily="34" charset="0"/>
            </a:endParaRPr>
          </a:p>
          <a:p>
            <a:pPr algn="l" rtl="0" eaLnBrk="0" fontAlgn="base" hangingPunct="0">
              <a:spcBef>
                <a:spcPct val="0"/>
              </a:spcBef>
              <a:spcAft>
                <a:spcPct val="0"/>
              </a:spcAft>
            </a:pPr>
            <a:r>
              <a:rPr lang="en-US" sz="2400" b="1" dirty="0">
                <a:solidFill>
                  <a:prstClr val="black"/>
                </a:solidFill>
                <a:latin typeface="Arial Black" pitchFamily="34" charset="0"/>
                <a:ea typeface="Calibri" pitchFamily="34" charset="0"/>
                <a:cs typeface="Times New Roman" pitchFamily="18" charset="0"/>
              </a:rPr>
              <a:t>1. Nervous control (control motility and secretion):</a:t>
            </a:r>
            <a:endParaRPr lang="en-US" sz="2400" dirty="0">
              <a:solidFill>
                <a:prstClr val="black"/>
              </a:solidFill>
              <a:latin typeface="Arial" pitchFamily="34" charset="0"/>
              <a:cs typeface="Arial" pitchFamily="34" charset="0"/>
            </a:endParaRPr>
          </a:p>
          <a:p>
            <a:pPr algn="l" rtl="0" eaLnBrk="0" fontAlgn="base" hangingPunct="0">
              <a:spcBef>
                <a:spcPct val="0"/>
              </a:spcBef>
              <a:spcAft>
                <a:spcPct val="0"/>
              </a:spcAft>
            </a:pPr>
            <a:endParaRPr lang="en-US" sz="1200" dirty="0">
              <a:solidFill>
                <a:prstClr val="black"/>
              </a:solidFill>
              <a:latin typeface="Arial" pitchFamily="34" charset="0"/>
              <a:cs typeface="Arial" pitchFamily="34" charset="0"/>
            </a:endParaRPr>
          </a:p>
        </p:txBody>
      </p:sp>
      <p:sp>
        <p:nvSpPr>
          <p:cNvPr id="3075" name="Rectangle 3"/>
          <p:cNvSpPr>
            <a:spLocks noChangeArrowheads="1"/>
          </p:cNvSpPr>
          <p:nvPr/>
        </p:nvSpPr>
        <p:spPr bwMode="auto">
          <a:xfrm>
            <a:off x="0" y="1785926"/>
            <a:ext cx="9144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rtl="0" fontAlgn="base">
              <a:spcBef>
                <a:spcPct val="0"/>
              </a:spcBef>
              <a:spcAft>
                <a:spcPct val="0"/>
              </a:spcAft>
              <a:tabLst>
                <a:tab pos="742950" algn="l"/>
                <a:tab pos="838200" algn="l"/>
              </a:tabLst>
            </a:pPr>
            <a:r>
              <a:rPr lang="en-US" sz="2400" b="1" u="sng" dirty="0">
                <a:solidFill>
                  <a:prstClr val="black"/>
                </a:solidFill>
                <a:latin typeface="Arial Black" pitchFamily="34" charset="0"/>
                <a:ea typeface="Calibri" pitchFamily="34" charset="0"/>
                <a:cs typeface="Times New Roman" pitchFamily="18" charset="0"/>
              </a:rPr>
              <a:t>a. Intrinsic control (local)</a:t>
            </a:r>
            <a:r>
              <a:rPr lang="en-US" sz="2400" b="1" dirty="0">
                <a:solidFill>
                  <a:prstClr val="black"/>
                </a:solidFill>
                <a:latin typeface="Times New Roman" pitchFamily="18" charset="0"/>
                <a:ea typeface="Calibri" pitchFamily="34" charset="0"/>
                <a:cs typeface="Times New Roman" pitchFamily="18" charset="0"/>
              </a:rPr>
              <a:t> specific for GIT, it is called </a:t>
            </a:r>
            <a:r>
              <a:rPr lang="en-US" sz="2400" b="1" dirty="0">
                <a:solidFill>
                  <a:prstClr val="black"/>
                </a:solidFill>
                <a:latin typeface="Arial Black" pitchFamily="34" charset="0"/>
                <a:ea typeface="Calibri" pitchFamily="34" charset="0"/>
                <a:cs typeface="Times New Roman" pitchFamily="18" charset="0"/>
              </a:rPr>
              <a:t>enteric nervous</a:t>
            </a:r>
            <a:r>
              <a:rPr lang="en-US" sz="2400" b="1" dirty="0">
                <a:solidFill>
                  <a:prstClr val="black"/>
                </a:solidFill>
                <a:latin typeface="Times New Roman" pitchFamily="18" charset="0"/>
                <a:ea typeface="Calibri" pitchFamily="34" charset="0"/>
                <a:cs typeface="Times New Roman" pitchFamily="18" charset="0"/>
              </a:rPr>
              <a:t> </a:t>
            </a:r>
            <a:r>
              <a:rPr lang="en-US" sz="2400" b="1" dirty="0">
                <a:solidFill>
                  <a:prstClr val="black"/>
                </a:solidFill>
                <a:latin typeface="Arial Black" pitchFamily="34" charset="0"/>
                <a:ea typeface="Calibri" pitchFamily="34" charset="0"/>
                <a:cs typeface="Times New Roman" pitchFamily="18" charset="0"/>
              </a:rPr>
              <a:t>system</a:t>
            </a:r>
            <a:r>
              <a:rPr lang="en-US" sz="2400" b="1" dirty="0">
                <a:solidFill>
                  <a:prstClr val="black"/>
                </a:solidFill>
                <a:latin typeface="Times New Roman" pitchFamily="18" charset="0"/>
                <a:ea typeface="Calibri" pitchFamily="34" charset="0"/>
                <a:cs typeface="Times New Roman" pitchFamily="18" charset="0"/>
              </a:rPr>
              <a:t> (ENS) which  has neurons, nerve fibers, receptors and chemical transmitters.</a:t>
            </a:r>
            <a:endParaRPr lang="en-US" sz="2400" dirty="0">
              <a:solidFill>
                <a:prstClr val="black"/>
              </a:solidFill>
              <a:latin typeface="Arial" pitchFamily="34" charset="0"/>
              <a:cs typeface="Arial" pitchFamily="34" charset="0"/>
            </a:endParaRPr>
          </a:p>
          <a:p>
            <a:pPr algn="justLow" rtl="0" eaLnBrk="0" fontAlgn="base" hangingPunct="0">
              <a:spcBef>
                <a:spcPct val="0"/>
              </a:spcBef>
              <a:spcAft>
                <a:spcPct val="0"/>
              </a:spcAft>
              <a:buFont typeface="Arial" pitchFamily="34" charset="0"/>
              <a:buChar char="•"/>
              <a:tabLst>
                <a:tab pos="742950" algn="l"/>
                <a:tab pos="838200" algn="l"/>
              </a:tabLst>
            </a:pPr>
            <a:r>
              <a:rPr lang="en-US" sz="2400" b="1" dirty="0">
                <a:solidFill>
                  <a:prstClr val="black"/>
                </a:solidFill>
                <a:latin typeface="Times New Roman" pitchFamily="18" charset="0"/>
                <a:ea typeface="Calibri" pitchFamily="34" charset="0"/>
                <a:cs typeface="Times New Roman" pitchFamily="18" charset="0"/>
              </a:rPr>
              <a:t>The enteric nervous system is composed of two layers of neurons and connecting fibers, the outer layer called the </a:t>
            </a:r>
            <a:r>
              <a:rPr lang="en-US" sz="2400" b="1" i="1" dirty="0" err="1">
                <a:solidFill>
                  <a:prstClr val="black"/>
                </a:solidFill>
                <a:latin typeface="Times New Roman" pitchFamily="18" charset="0"/>
                <a:ea typeface="Calibri" pitchFamily="34" charset="0"/>
                <a:cs typeface="Times New Roman" pitchFamily="18" charset="0"/>
              </a:rPr>
              <a:t>myenteric</a:t>
            </a:r>
            <a:endParaRPr lang="en-US" sz="2400" b="1" i="1" dirty="0">
              <a:solidFill>
                <a:prstClr val="black"/>
              </a:solidFill>
              <a:latin typeface="Times New Roman" pitchFamily="18" charset="0"/>
              <a:ea typeface="Calibri" pitchFamily="34" charset="0"/>
              <a:cs typeface="Times New Roman" pitchFamily="18" charset="0"/>
            </a:endParaRPr>
          </a:p>
          <a:p>
            <a:pPr algn="justLow" rtl="0" eaLnBrk="0" fontAlgn="base" hangingPunct="0">
              <a:spcBef>
                <a:spcPct val="0"/>
              </a:spcBef>
              <a:spcAft>
                <a:spcPct val="0"/>
              </a:spcAft>
              <a:tabLst>
                <a:tab pos="742950" algn="l"/>
                <a:tab pos="838200" algn="l"/>
              </a:tabLst>
            </a:pPr>
            <a:r>
              <a:rPr lang="en-US" sz="2400" b="1" i="1" dirty="0">
                <a:solidFill>
                  <a:prstClr val="black"/>
                </a:solidFill>
                <a:latin typeface="Times New Roman" pitchFamily="18" charset="0"/>
                <a:ea typeface="Calibri" pitchFamily="34" charset="0"/>
                <a:cs typeface="Times New Roman" pitchFamily="18" charset="0"/>
              </a:rPr>
              <a:t>( </a:t>
            </a:r>
            <a:r>
              <a:rPr lang="en-US" sz="2400" b="1" i="1" dirty="0" err="1">
                <a:solidFill>
                  <a:prstClr val="black"/>
                </a:solidFill>
                <a:latin typeface="Times New Roman" pitchFamily="18" charset="0"/>
                <a:ea typeface="Calibri" pitchFamily="34" charset="0"/>
                <a:cs typeface="Times New Roman" pitchFamily="18" charset="0"/>
              </a:rPr>
              <a:t>Auerbach</a:t>
            </a:r>
            <a:r>
              <a:rPr lang="en-US" sz="2400" b="1" i="1" baseline="30000" dirty="0" err="1">
                <a:solidFill>
                  <a:prstClr val="black"/>
                </a:solidFill>
                <a:latin typeface="Times New Roman" pitchFamily="18" charset="0"/>
                <a:ea typeface="Calibri" pitchFamily="34" charset="0"/>
                <a:cs typeface="Times New Roman" pitchFamily="18" charset="0"/>
              </a:rPr>
              <a:t>,</a:t>
            </a:r>
            <a:r>
              <a:rPr lang="en-US" sz="2400" b="1" i="1" dirty="0" err="1">
                <a:solidFill>
                  <a:prstClr val="black"/>
                </a:solidFill>
                <a:latin typeface="Times New Roman" pitchFamily="18" charset="0"/>
                <a:ea typeface="Calibri" pitchFamily="34" charset="0"/>
                <a:cs typeface="Times New Roman" pitchFamily="18" charset="0"/>
              </a:rPr>
              <a:t>s</a:t>
            </a:r>
            <a:r>
              <a:rPr lang="en-US" sz="2400" b="1" i="1" dirty="0">
                <a:solidFill>
                  <a:prstClr val="black"/>
                </a:solidFill>
                <a:latin typeface="Times New Roman" pitchFamily="18" charset="0"/>
                <a:ea typeface="Calibri" pitchFamily="34" charset="0"/>
                <a:cs typeface="Times New Roman" pitchFamily="18" charset="0"/>
              </a:rPr>
              <a:t>) plexus</a:t>
            </a:r>
            <a:r>
              <a:rPr lang="en-US" sz="2400" b="1" dirty="0">
                <a:solidFill>
                  <a:prstClr val="black"/>
                </a:solidFill>
                <a:latin typeface="Times New Roman" pitchFamily="18" charset="0"/>
                <a:ea typeface="Calibri" pitchFamily="34" charset="0"/>
                <a:cs typeface="Times New Roman" pitchFamily="18" charset="0"/>
              </a:rPr>
              <a:t> which controls mainly the GIT </a:t>
            </a:r>
            <a:r>
              <a:rPr lang="en-US" sz="2400" b="1" dirty="0" err="1">
                <a:solidFill>
                  <a:prstClr val="black"/>
                </a:solidFill>
                <a:latin typeface="Times New Roman" pitchFamily="18" charset="0"/>
                <a:ea typeface="Calibri" pitchFamily="34" charset="0"/>
                <a:cs typeface="Times New Roman" pitchFamily="18" charset="0"/>
              </a:rPr>
              <a:t>movement.The</a:t>
            </a:r>
            <a:r>
              <a:rPr lang="en-US" sz="2400" b="1" dirty="0">
                <a:solidFill>
                  <a:prstClr val="black"/>
                </a:solidFill>
                <a:latin typeface="Times New Roman" pitchFamily="18" charset="0"/>
                <a:ea typeface="Calibri" pitchFamily="34" charset="0"/>
                <a:cs typeface="Times New Roman" pitchFamily="18" charset="0"/>
              </a:rPr>
              <a:t> inner layer called the </a:t>
            </a:r>
            <a:r>
              <a:rPr lang="en-US" sz="2400" b="1" i="1" dirty="0" err="1">
                <a:solidFill>
                  <a:prstClr val="black"/>
                </a:solidFill>
                <a:latin typeface="Times New Roman" pitchFamily="18" charset="0"/>
                <a:ea typeface="Calibri" pitchFamily="34" charset="0"/>
                <a:cs typeface="Times New Roman" pitchFamily="18" charset="0"/>
              </a:rPr>
              <a:t>submucous</a:t>
            </a:r>
            <a:r>
              <a:rPr lang="en-US" sz="2400" b="1" i="1" dirty="0">
                <a:solidFill>
                  <a:prstClr val="black"/>
                </a:solidFill>
                <a:latin typeface="Times New Roman" pitchFamily="18" charset="0"/>
                <a:ea typeface="Calibri" pitchFamily="34" charset="0"/>
                <a:cs typeface="Times New Roman" pitchFamily="18" charset="0"/>
              </a:rPr>
              <a:t>(</a:t>
            </a:r>
            <a:r>
              <a:rPr lang="en-US" sz="2400" b="1" i="1" dirty="0" err="1">
                <a:solidFill>
                  <a:prstClr val="black"/>
                </a:solidFill>
                <a:latin typeface="Times New Roman" pitchFamily="18" charset="0"/>
                <a:ea typeface="Calibri" pitchFamily="34" charset="0"/>
                <a:cs typeface="Times New Roman" pitchFamily="18" charset="0"/>
              </a:rPr>
              <a:t>Meissner</a:t>
            </a:r>
            <a:r>
              <a:rPr lang="en-US" sz="2400" b="1" i="1" baseline="30000" dirty="0" err="1">
                <a:solidFill>
                  <a:prstClr val="black"/>
                </a:solidFill>
                <a:latin typeface="Times New Roman" pitchFamily="18" charset="0"/>
                <a:ea typeface="Calibri" pitchFamily="34" charset="0"/>
                <a:cs typeface="Times New Roman" pitchFamily="18" charset="0"/>
              </a:rPr>
              <a:t>,</a:t>
            </a:r>
            <a:r>
              <a:rPr lang="en-US" sz="2400" b="1" i="1" dirty="0" err="1">
                <a:solidFill>
                  <a:prstClr val="black"/>
                </a:solidFill>
                <a:latin typeface="Times New Roman" pitchFamily="18" charset="0"/>
                <a:ea typeface="Calibri" pitchFamily="34" charset="0"/>
                <a:cs typeface="Times New Roman" pitchFamily="18" charset="0"/>
              </a:rPr>
              <a:t>s</a:t>
            </a:r>
            <a:r>
              <a:rPr lang="en-US" sz="2400" b="1" i="1" dirty="0">
                <a:solidFill>
                  <a:prstClr val="black"/>
                </a:solidFill>
                <a:latin typeface="Times New Roman" pitchFamily="18" charset="0"/>
                <a:ea typeface="Calibri" pitchFamily="34" charset="0"/>
                <a:cs typeface="Times New Roman" pitchFamily="18" charset="0"/>
              </a:rPr>
              <a:t>) plexus</a:t>
            </a:r>
            <a:r>
              <a:rPr lang="en-US" sz="2400" b="1" dirty="0">
                <a:solidFill>
                  <a:prstClr val="black"/>
                </a:solidFill>
                <a:latin typeface="Times New Roman" pitchFamily="18" charset="0"/>
                <a:ea typeface="Calibri" pitchFamily="34" charset="0"/>
                <a:cs typeface="Times New Roman" pitchFamily="18" charset="0"/>
              </a:rPr>
              <a:t>, which is important in controlling secretion and blood flow and also </a:t>
            </a:r>
            <a:r>
              <a:rPr lang="en-US" sz="2400" b="1" dirty="0" err="1">
                <a:solidFill>
                  <a:prstClr val="black"/>
                </a:solidFill>
                <a:latin typeface="Times New Roman" pitchFamily="18" charset="0"/>
                <a:ea typeface="Calibri" pitchFamily="34" charset="0"/>
                <a:cs typeface="Times New Roman" pitchFamily="18" charset="0"/>
              </a:rPr>
              <a:t>subserves</a:t>
            </a:r>
            <a:r>
              <a:rPr lang="en-US" sz="2400" b="1" dirty="0">
                <a:solidFill>
                  <a:prstClr val="black"/>
                </a:solidFill>
                <a:latin typeface="Times New Roman" pitchFamily="18" charset="0"/>
                <a:ea typeface="Calibri" pitchFamily="34" charset="0"/>
                <a:cs typeface="Times New Roman" pitchFamily="18" charset="0"/>
              </a:rPr>
              <a:t> many sensory </a:t>
            </a:r>
            <a:r>
              <a:rPr lang="en-US" sz="2400" b="1" dirty="0" err="1">
                <a:solidFill>
                  <a:prstClr val="black"/>
                </a:solidFill>
                <a:latin typeface="Times New Roman" pitchFamily="18" charset="0"/>
                <a:ea typeface="Calibri" pitchFamily="34" charset="0"/>
                <a:cs typeface="Times New Roman" pitchFamily="18" charset="0"/>
              </a:rPr>
              <a:t>functions,receiving</a:t>
            </a:r>
            <a:r>
              <a:rPr lang="en-US" sz="2400" b="1" dirty="0">
                <a:solidFill>
                  <a:prstClr val="black"/>
                </a:solidFill>
                <a:latin typeface="Times New Roman" pitchFamily="18" charset="0"/>
                <a:ea typeface="Calibri" pitchFamily="34" charset="0"/>
                <a:cs typeface="Times New Roman" pitchFamily="18" charset="0"/>
              </a:rPr>
              <a:t> signals from the gut epithelium and from stretch receptors in the gut wall. All these plexuses are connected to each other in some way, and the plexus in the upper GIT are continuous with neurons plexus in lower GIT.</a:t>
            </a:r>
            <a:endParaRPr lang="en-US" sz="2400" dirty="0">
              <a:solidFill>
                <a:prstClr val="black"/>
              </a:solidFill>
              <a:latin typeface="Arial" pitchFamily="34" charset="0"/>
              <a:cs typeface="Arial" pitchFamily="34" charset="0"/>
            </a:endParaRPr>
          </a:p>
        </p:txBody>
      </p:sp>
      <p:sp>
        <p:nvSpPr>
          <p:cNvPr id="4" name="Footer Placeholder 8"/>
          <p:cNvSpPr>
            <a:spLocks noGrp="1"/>
          </p:cNvSpPr>
          <p:nvPr>
            <p:ph type="ftr" sz="quarter" idx="11"/>
          </p:nvPr>
        </p:nvSpPr>
        <p:spPr>
          <a:xfrm>
            <a:off x="504825" y="6396310"/>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5" name="Slide Number Placeholder 9"/>
          <p:cNvSpPr>
            <a:spLocks noGrp="1"/>
          </p:cNvSpPr>
          <p:nvPr>
            <p:ph type="sldNum" sz="quarter" idx="12"/>
          </p:nvPr>
        </p:nvSpPr>
        <p:spPr>
          <a:xfrm>
            <a:off x="6708775" y="6396310"/>
            <a:ext cx="2130425" cy="273050"/>
          </a:xfrm>
        </p:spPr>
        <p:txBody>
          <a:bodyPr/>
          <a:lstStyle/>
          <a:p>
            <a:pPr>
              <a:defRPr/>
            </a:pPr>
            <a:r>
              <a:rPr lang="en-US" sz="1600" b="1" dirty="0">
                <a:solidFill>
                  <a:prstClr val="black">
                    <a:tint val="75000"/>
                  </a:prstClr>
                </a:solidFill>
                <a:latin typeface="Arial Narrow" pitchFamily="34" charset="0"/>
              </a:rPr>
              <a:t>6</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3258479997"/>
      </p:ext>
    </p:extLst>
  </p:cSld>
  <p:clrMapOvr>
    <a:masterClrMapping/>
  </p:clrMapOvr>
  <p:transition>
    <p:pull dir="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0" y="500042"/>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rtl="0" fontAlgn="base">
              <a:spcBef>
                <a:spcPct val="0"/>
              </a:spcBef>
              <a:spcAft>
                <a:spcPct val="0"/>
              </a:spcAft>
              <a:buFont typeface="Arial" pitchFamily="34" charset="0"/>
              <a:buChar char="•"/>
              <a:tabLst>
                <a:tab pos="857250" algn="l"/>
              </a:tabLst>
            </a:pPr>
            <a:r>
              <a:rPr lang="en-US" sz="2800" b="1" dirty="0">
                <a:solidFill>
                  <a:prstClr val="black"/>
                </a:solidFill>
                <a:latin typeface="Times New Roman" pitchFamily="18" charset="0"/>
                <a:ea typeface="Calibri" pitchFamily="34" charset="0"/>
                <a:cs typeface="Times New Roman" pitchFamily="18" charset="0"/>
              </a:rPr>
              <a:t> The </a:t>
            </a:r>
            <a:r>
              <a:rPr lang="en-US" sz="2800" b="1" dirty="0" err="1">
                <a:solidFill>
                  <a:prstClr val="black"/>
                </a:solidFill>
                <a:latin typeface="Times New Roman" pitchFamily="18" charset="0"/>
                <a:ea typeface="Calibri" pitchFamily="34" charset="0"/>
                <a:cs typeface="Times New Roman" pitchFamily="18" charset="0"/>
              </a:rPr>
              <a:t>Meissner</a:t>
            </a:r>
            <a:r>
              <a:rPr lang="en-US" sz="2800" b="1" baseline="30000" dirty="0" err="1">
                <a:solidFill>
                  <a:prstClr val="black"/>
                </a:solidFill>
                <a:latin typeface="Times New Roman" pitchFamily="18" charset="0"/>
                <a:ea typeface="Calibri" pitchFamily="34" charset="0"/>
                <a:cs typeface="Times New Roman" pitchFamily="18" charset="0"/>
              </a:rPr>
              <a:t>,</a:t>
            </a:r>
            <a:r>
              <a:rPr lang="en-US" sz="2800" b="1" dirty="0" err="1">
                <a:solidFill>
                  <a:prstClr val="black"/>
                </a:solidFill>
                <a:latin typeface="Times New Roman" pitchFamily="18" charset="0"/>
                <a:ea typeface="Calibri" pitchFamily="34" charset="0"/>
                <a:cs typeface="Times New Roman" pitchFamily="18" charset="0"/>
              </a:rPr>
              <a:t>s</a:t>
            </a:r>
            <a:r>
              <a:rPr lang="en-US" sz="2800" b="1" dirty="0">
                <a:solidFill>
                  <a:prstClr val="black"/>
                </a:solidFill>
                <a:latin typeface="Times New Roman" pitchFamily="18" charset="0"/>
                <a:ea typeface="Calibri" pitchFamily="34" charset="0"/>
                <a:cs typeface="Times New Roman" pitchFamily="18" charset="0"/>
              </a:rPr>
              <a:t>  plexus are usually attach to receptors in mucosa, these receptors are of 2 types (</a:t>
            </a:r>
            <a:r>
              <a:rPr lang="en-US" sz="2800" b="1" dirty="0" err="1">
                <a:solidFill>
                  <a:prstClr val="black"/>
                </a:solidFill>
                <a:latin typeface="Times New Roman" pitchFamily="18" charset="0"/>
                <a:ea typeface="Calibri" pitchFamily="34" charset="0"/>
                <a:cs typeface="Times New Roman" pitchFamily="18" charset="0"/>
              </a:rPr>
              <a:t>chemoreceptors</a:t>
            </a:r>
            <a:r>
              <a:rPr lang="en-US" sz="2800" b="1" dirty="0">
                <a:solidFill>
                  <a:prstClr val="black"/>
                </a:solidFill>
                <a:latin typeface="Times New Roman" pitchFamily="18" charset="0"/>
                <a:ea typeface="Calibri" pitchFamily="34" charset="0"/>
                <a:cs typeface="Times New Roman" pitchFamily="18" charset="0"/>
              </a:rPr>
              <a:t> :stimulated by chemical nature of food, and mechanoreceptors :stimulated by mechanical stimuli e.g. stretch and pressure) </a:t>
            </a:r>
            <a:endParaRPr lang="en-US" sz="2800" dirty="0">
              <a:solidFill>
                <a:prstClr val="black"/>
              </a:solidFill>
              <a:latin typeface="Arial" pitchFamily="34" charset="0"/>
              <a:cs typeface="Arial" pitchFamily="34" charset="0"/>
            </a:endParaRPr>
          </a:p>
          <a:p>
            <a:pPr algn="justLow" rtl="0" eaLnBrk="0" fontAlgn="base" hangingPunct="0">
              <a:spcBef>
                <a:spcPct val="0"/>
              </a:spcBef>
              <a:spcAft>
                <a:spcPct val="0"/>
              </a:spcAft>
              <a:buFont typeface="Arial" pitchFamily="34" charset="0"/>
              <a:buChar char="•"/>
              <a:tabLst>
                <a:tab pos="857250" algn="l"/>
              </a:tabLst>
            </a:pPr>
            <a:r>
              <a:rPr lang="en-US" sz="2800" b="1" i="1" dirty="0">
                <a:solidFill>
                  <a:prstClr val="black"/>
                </a:solidFill>
                <a:latin typeface="Times New Roman" pitchFamily="18" charset="0"/>
                <a:ea typeface="Calibri" pitchFamily="34" charset="0"/>
                <a:cs typeface="Times New Roman" pitchFamily="18" charset="0"/>
              </a:rPr>
              <a:t>   Chemical transmitters of GIT</a:t>
            </a:r>
            <a:r>
              <a:rPr lang="en-US" sz="2800" b="1" dirty="0">
                <a:solidFill>
                  <a:prstClr val="black"/>
                </a:solidFill>
                <a:latin typeface="Times New Roman" pitchFamily="18" charset="0"/>
                <a:ea typeface="Calibri" pitchFamily="34" charset="0"/>
                <a:cs typeface="Times New Roman" pitchFamily="18" charset="0"/>
              </a:rPr>
              <a:t>: The usual chemical transmitter is  acetylcholine but in some neurons there are other transmitters (peptide in nature)→</a:t>
            </a:r>
            <a:r>
              <a:rPr lang="en-US" sz="2800" b="1" dirty="0" err="1">
                <a:solidFill>
                  <a:prstClr val="black"/>
                </a:solidFill>
                <a:latin typeface="Times New Roman" pitchFamily="18" charset="0"/>
                <a:ea typeface="Calibri" pitchFamily="34" charset="0"/>
                <a:cs typeface="Times New Roman" pitchFamily="18" charset="0"/>
              </a:rPr>
              <a:t>Glucagons</a:t>
            </a:r>
            <a:r>
              <a:rPr lang="en-US" sz="2800" b="1" dirty="0">
                <a:solidFill>
                  <a:prstClr val="black"/>
                </a:solidFill>
                <a:latin typeface="Times New Roman" pitchFamily="18" charset="0"/>
                <a:ea typeface="Calibri" pitchFamily="34" charset="0"/>
                <a:cs typeface="Times New Roman" pitchFamily="18" charset="0"/>
              </a:rPr>
              <a:t>, substance P (pain), and VIP (</a:t>
            </a:r>
            <a:r>
              <a:rPr lang="en-US" sz="2800" b="1" dirty="0" err="1">
                <a:solidFill>
                  <a:prstClr val="black"/>
                </a:solidFill>
                <a:latin typeface="Times New Roman" pitchFamily="18" charset="0"/>
                <a:ea typeface="Calibri" pitchFamily="34" charset="0"/>
                <a:cs typeface="Times New Roman" pitchFamily="18" charset="0"/>
              </a:rPr>
              <a:t>vasoactive</a:t>
            </a:r>
            <a:r>
              <a:rPr lang="en-US" sz="2800" b="1" dirty="0">
                <a:solidFill>
                  <a:prstClr val="black"/>
                </a:solidFill>
                <a:latin typeface="Times New Roman" pitchFamily="18" charset="0"/>
                <a:ea typeface="Calibri" pitchFamily="34" charset="0"/>
                <a:cs typeface="Times New Roman" pitchFamily="18" charset="0"/>
              </a:rPr>
              <a:t> intestinal polypeptide).</a:t>
            </a:r>
            <a:endParaRPr lang="en-US" sz="2800" dirty="0">
              <a:solidFill>
                <a:prstClr val="black"/>
              </a:solidFill>
              <a:latin typeface="Arial" pitchFamily="34" charset="0"/>
              <a:cs typeface="Arial" pitchFamily="34" charset="0"/>
            </a:endParaRPr>
          </a:p>
          <a:p>
            <a:pPr algn="justLow" rtl="0" eaLnBrk="0" fontAlgn="base" hangingPunct="0">
              <a:spcBef>
                <a:spcPct val="0"/>
              </a:spcBef>
              <a:spcAft>
                <a:spcPct val="0"/>
              </a:spcAft>
              <a:buFontTx/>
              <a:buChar char="•"/>
              <a:tabLst>
                <a:tab pos="857250" algn="l"/>
              </a:tabLst>
            </a:pPr>
            <a:r>
              <a:rPr lang="en-US" sz="2800" b="1" dirty="0">
                <a:solidFill>
                  <a:prstClr val="black"/>
                </a:solidFill>
                <a:latin typeface="Times New Roman" pitchFamily="18" charset="0"/>
                <a:ea typeface="Calibri" pitchFamily="34" charset="0"/>
                <a:cs typeface="Times New Roman" pitchFamily="18" charset="0"/>
              </a:rPr>
              <a:t>If we remove all neurons from GIT except enteric nervous system, all parts of GIT  with work normally.</a:t>
            </a:r>
            <a:endParaRPr lang="en-US" sz="2800" dirty="0">
              <a:solidFill>
                <a:prstClr val="black"/>
              </a:solidFill>
              <a:latin typeface="Arial" pitchFamily="34" charset="0"/>
              <a:cs typeface="Arial" pitchFamily="34" charset="0"/>
            </a:endParaRPr>
          </a:p>
        </p:txBody>
      </p:sp>
      <p:sp>
        <p:nvSpPr>
          <p:cNvPr id="3" name="Footer Placeholder 8"/>
          <p:cNvSpPr>
            <a:spLocks noGrp="1"/>
          </p:cNvSpPr>
          <p:nvPr>
            <p:ph type="ftr" sz="quarter" idx="11"/>
          </p:nvPr>
        </p:nvSpPr>
        <p:spPr>
          <a:xfrm>
            <a:off x="504825" y="6468318"/>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4" name="Slide Number Placeholder 9"/>
          <p:cNvSpPr>
            <a:spLocks noGrp="1"/>
          </p:cNvSpPr>
          <p:nvPr>
            <p:ph type="sldNum" sz="quarter" idx="12"/>
          </p:nvPr>
        </p:nvSpPr>
        <p:spPr>
          <a:xfrm>
            <a:off x="6708775" y="6468318"/>
            <a:ext cx="2130425" cy="273050"/>
          </a:xfrm>
        </p:spPr>
        <p:txBody>
          <a:bodyPr/>
          <a:lstStyle/>
          <a:p>
            <a:pPr>
              <a:defRPr/>
            </a:pPr>
            <a:r>
              <a:rPr lang="en-US" sz="1600" b="1" dirty="0">
                <a:solidFill>
                  <a:prstClr val="black">
                    <a:tint val="75000"/>
                  </a:prstClr>
                </a:solidFill>
                <a:latin typeface="Arial Narrow" pitchFamily="34" charset="0"/>
              </a:rPr>
              <a:t>7</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3026672656"/>
      </p:ext>
    </p:extLst>
  </p:cSld>
  <p:clrMapOvr>
    <a:masterClrMapping/>
  </p:clrMapOvr>
  <p:transition>
    <p:pull dir="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0" y="357166"/>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19100" algn="justLow" rtl="0" fontAlgn="base">
              <a:spcBef>
                <a:spcPct val="0"/>
              </a:spcBef>
              <a:spcAft>
                <a:spcPct val="0"/>
              </a:spcAft>
              <a:tabLst>
                <a:tab pos="1143000" algn="l"/>
              </a:tabLst>
            </a:pPr>
            <a:r>
              <a:rPr lang="en-US" sz="2400" b="1" dirty="0">
                <a:solidFill>
                  <a:prstClr val="black"/>
                </a:solidFill>
                <a:latin typeface="Arial Black" pitchFamily="34" charset="0"/>
                <a:ea typeface="Calibri" pitchFamily="34" charset="0"/>
                <a:cs typeface="Times New Roman" pitchFamily="18" charset="0"/>
              </a:rPr>
              <a:t>b. Extrinsic control  related to autonomic nervous system:</a:t>
            </a:r>
            <a:endParaRPr lang="en-US" sz="2400" dirty="0">
              <a:solidFill>
                <a:prstClr val="black"/>
              </a:solidFill>
              <a:latin typeface="Arial" pitchFamily="34" charset="0"/>
              <a:cs typeface="Arial" pitchFamily="34" charset="0"/>
            </a:endParaRPr>
          </a:p>
          <a:p>
            <a:pPr marL="457200" indent="-457200" algn="justLow" rtl="0" eaLnBrk="0" fontAlgn="base" hangingPunct="0">
              <a:spcBef>
                <a:spcPct val="0"/>
              </a:spcBef>
              <a:spcAft>
                <a:spcPct val="0"/>
              </a:spcAft>
              <a:buFont typeface="+mj-lt"/>
              <a:buAutoNum type="arabicPeriod"/>
              <a:tabLst>
                <a:tab pos="1143000" algn="l"/>
              </a:tabLst>
            </a:pPr>
            <a:r>
              <a:rPr lang="en-US" sz="2400" b="1" u="sng" dirty="0">
                <a:solidFill>
                  <a:prstClr val="black"/>
                </a:solidFill>
                <a:latin typeface="Times New Roman" pitchFamily="18" charset="0"/>
                <a:ea typeface="Calibri" pitchFamily="34" charset="0"/>
                <a:cs typeface="Times New Roman" pitchFamily="18" charset="0"/>
              </a:rPr>
              <a:t>Parasympathetic </a:t>
            </a:r>
            <a:r>
              <a:rPr lang="en-US" sz="2400" b="1" dirty="0">
                <a:solidFill>
                  <a:prstClr val="black"/>
                </a:solidFill>
                <a:latin typeface="Times New Roman" pitchFamily="18" charset="0"/>
                <a:ea typeface="Calibri" pitchFamily="34" charset="0"/>
                <a:cs typeface="Times New Roman" pitchFamily="18" charset="0"/>
              </a:rPr>
              <a:t>: supply to the gut is divided into cranial and sacral divisions. The cranial division is mediated almost entirely through the </a:t>
            </a:r>
            <a:r>
              <a:rPr lang="en-US" sz="2400" b="1" dirty="0" err="1">
                <a:solidFill>
                  <a:prstClr val="black"/>
                </a:solidFill>
                <a:latin typeface="Times New Roman" pitchFamily="18" charset="0"/>
                <a:ea typeface="Calibri" pitchFamily="34" charset="0"/>
                <a:cs typeface="Times New Roman" pitchFamily="18" charset="0"/>
              </a:rPr>
              <a:t>vagus</a:t>
            </a:r>
            <a:r>
              <a:rPr lang="en-US" sz="2400" b="1" dirty="0">
                <a:solidFill>
                  <a:prstClr val="black"/>
                </a:solidFill>
                <a:latin typeface="Times New Roman" pitchFamily="18" charset="0"/>
                <a:ea typeface="Calibri" pitchFamily="34" charset="0"/>
                <a:cs typeface="Times New Roman" pitchFamily="18" charset="0"/>
              </a:rPr>
              <a:t>. </a:t>
            </a:r>
            <a:r>
              <a:rPr lang="en-US" sz="2400" b="1" dirty="0" err="1">
                <a:solidFill>
                  <a:prstClr val="black"/>
                </a:solidFill>
                <a:latin typeface="Times New Roman" pitchFamily="18" charset="0"/>
                <a:ea typeface="Calibri" pitchFamily="34" charset="0"/>
                <a:cs typeface="Times New Roman" pitchFamily="18" charset="0"/>
              </a:rPr>
              <a:t>Vagus</a:t>
            </a:r>
            <a:r>
              <a:rPr lang="en-US" sz="2400" b="1" dirty="0">
                <a:solidFill>
                  <a:prstClr val="black"/>
                </a:solidFill>
                <a:latin typeface="Times New Roman" pitchFamily="18" charset="0"/>
                <a:ea typeface="Calibri" pitchFamily="34" charset="0"/>
                <a:cs typeface="Times New Roman" pitchFamily="18" charset="0"/>
              </a:rPr>
              <a:t> nerves innervate esophagus, stomach, little innervations to small intestine, pancreas, and first half of the large intestine. The  sacral fibers originate in S2, S3 S4 sacral segments of the spinal cord, and supply the distal part of the large intestine. Stimulation of the fibers (parasympathetic) release  acetylcholine and cause a general increase in the activity of the entire enteric nervous system which in turn enhances the activity of most GIT functions, and causing sphincters to relax, so they are stimulatory to  GIT. Some of enteric neurons are inhibitory, therefore inhibit certain functions.</a:t>
            </a:r>
          </a:p>
          <a:p>
            <a:pPr marL="457200" indent="-457200" algn="justLow" rtl="0" eaLnBrk="0" fontAlgn="base" hangingPunct="0">
              <a:spcBef>
                <a:spcPct val="0"/>
              </a:spcBef>
              <a:spcAft>
                <a:spcPct val="0"/>
              </a:spcAft>
              <a:tabLst>
                <a:tab pos="1143000" algn="l"/>
              </a:tabLst>
            </a:pPr>
            <a:endParaRPr lang="en-US" sz="2400" b="1" dirty="0">
              <a:solidFill>
                <a:prstClr val="black"/>
              </a:solidFill>
              <a:latin typeface="Times New Roman" pitchFamily="18" charset="0"/>
              <a:ea typeface="Calibri" pitchFamily="34" charset="0"/>
              <a:cs typeface="Times New Roman" pitchFamily="18" charset="0"/>
            </a:endParaRPr>
          </a:p>
          <a:p>
            <a:pPr algn="justLow" rtl="0" eaLnBrk="0" fontAlgn="base" hangingPunct="0">
              <a:spcBef>
                <a:spcPct val="0"/>
              </a:spcBef>
              <a:spcAft>
                <a:spcPct val="0"/>
              </a:spcAft>
              <a:buFontTx/>
              <a:buChar char="•"/>
              <a:tabLst>
                <a:tab pos="1143000" algn="l"/>
              </a:tabLst>
            </a:pPr>
            <a:endParaRPr lang="en-US" sz="2400" dirty="0">
              <a:solidFill>
                <a:prstClr val="black"/>
              </a:solidFill>
              <a:latin typeface="Arial" pitchFamily="34" charset="0"/>
              <a:cs typeface="Arial" pitchFamily="34" charset="0"/>
            </a:endParaRPr>
          </a:p>
        </p:txBody>
      </p:sp>
      <p:sp>
        <p:nvSpPr>
          <p:cNvPr id="3" name="Footer Placeholder 8"/>
          <p:cNvSpPr>
            <a:spLocks noGrp="1"/>
          </p:cNvSpPr>
          <p:nvPr>
            <p:ph type="ftr" sz="quarter" idx="11"/>
          </p:nvPr>
        </p:nvSpPr>
        <p:spPr>
          <a:xfrm>
            <a:off x="504825" y="6396310"/>
            <a:ext cx="5518048" cy="273050"/>
          </a:xfrm>
        </p:spPr>
        <p:txBody>
          <a:bodyPr/>
          <a:lstStyle/>
          <a:p>
            <a:pPr>
              <a:defRPr/>
            </a:pPr>
            <a:r>
              <a:rPr lang="en-US" sz="1600" b="1" dirty="0">
                <a:solidFill>
                  <a:prstClr val="black">
                    <a:tint val="75000"/>
                  </a:prstClr>
                </a:solidFill>
                <a:latin typeface="Arial Narrow" pitchFamily="34" charset="0"/>
              </a:rPr>
              <a:t>University of Basrah-College of Medicine-Physiology Department</a:t>
            </a:r>
          </a:p>
        </p:txBody>
      </p:sp>
      <p:sp>
        <p:nvSpPr>
          <p:cNvPr id="4" name="Slide Number Placeholder 9"/>
          <p:cNvSpPr>
            <a:spLocks noGrp="1"/>
          </p:cNvSpPr>
          <p:nvPr>
            <p:ph type="sldNum" sz="quarter" idx="12"/>
          </p:nvPr>
        </p:nvSpPr>
        <p:spPr>
          <a:xfrm>
            <a:off x="6708775" y="6396310"/>
            <a:ext cx="2130425" cy="273050"/>
          </a:xfrm>
        </p:spPr>
        <p:txBody>
          <a:bodyPr/>
          <a:lstStyle/>
          <a:p>
            <a:pPr>
              <a:defRPr/>
            </a:pPr>
            <a:r>
              <a:rPr lang="en-US" sz="1600" b="1" dirty="0">
                <a:solidFill>
                  <a:prstClr val="black">
                    <a:tint val="75000"/>
                  </a:prstClr>
                </a:solidFill>
                <a:latin typeface="Arial Narrow" pitchFamily="34" charset="0"/>
              </a:rPr>
              <a:t>8</a:t>
            </a:r>
            <a:endParaRPr lang="en-AU" sz="1600" b="1" dirty="0">
              <a:solidFill>
                <a:prstClr val="black">
                  <a:tint val="75000"/>
                </a:prstClr>
              </a:solidFill>
              <a:latin typeface="Arial Narrow" pitchFamily="34" charset="0"/>
            </a:endParaRPr>
          </a:p>
        </p:txBody>
      </p:sp>
    </p:spTree>
    <p:extLst>
      <p:ext uri="{BB962C8B-B14F-4D97-AF65-F5344CB8AC3E}">
        <p14:creationId xmlns:p14="http://schemas.microsoft.com/office/powerpoint/2010/main" val="4252310425"/>
      </p:ext>
    </p:extLst>
  </p:cSld>
  <p:clrMapOvr>
    <a:masterClrMapping/>
  </p:clrMapOvr>
  <p:transition>
    <p:pull dir="rd"/>
  </p:transition>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رحلة">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1645</Words>
  <Application>Microsoft Office PowerPoint</Application>
  <PresentationFormat>On-screen Show (4:3)</PresentationFormat>
  <Paragraphs>131</Paragraphs>
  <Slides>21</Slides>
  <Notes>1</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21</vt:i4>
      </vt:variant>
    </vt:vector>
  </HeadingPairs>
  <TitlesOfParts>
    <vt:vector size="33" baseType="lpstr">
      <vt:lpstr>Arial</vt:lpstr>
      <vt:lpstr>Arial Black</vt:lpstr>
      <vt:lpstr>Arial Narrow</vt:lpstr>
      <vt:lpstr>Book Antiqua</vt:lpstr>
      <vt:lpstr>Calibri</vt:lpstr>
      <vt:lpstr>Franklin Gothic Book</vt:lpstr>
      <vt:lpstr>Franklin Gothic Heavy</vt:lpstr>
      <vt:lpstr>Franklin Gothic Medium</vt:lpstr>
      <vt:lpstr>Times New Roman</vt:lpstr>
      <vt:lpstr>Wingdings 2</vt:lpstr>
      <vt:lpstr>سمة Office</vt:lpstr>
      <vt:lpstr>رحلة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MAHDE</dc:creator>
  <cp:lastModifiedBy>Muntadher Abdulkareem</cp:lastModifiedBy>
  <cp:revision>2</cp:revision>
  <dcterms:created xsi:type="dcterms:W3CDTF">2020-11-06T16:32:18Z</dcterms:created>
  <dcterms:modified xsi:type="dcterms:W3CDTF">2022-02-26T17:16:01Z</dcterms:modified>
</cp:coreProperties>
</file>